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20" r:id="rId3"/>
  </p:sldMasterIdLst>
  <p:notesMasterIdLst>
    <p:notesMasterId r:id="rId25"/>
  </p:notesMasterIdLst>
  <p:sldIdLst>
    <p:sldId id="268" r:id="rId4"/>
    <p:sldId id="277" r:id="rId5"/>
    <p:sldId id="304" r:id="rId6"/>
    <p:sldId id="325" r:id="rId7"/>
    <p:sldId id="326" r:id="rId8"/>
    <p:sldId id="311" r:id="rId9"/>
    <p:sldId id="322" r:id="rId10"/>
    <p:sldId id="328" r:id="rId11"/>
    <p:sldId id="310" r:id="rId12"/>
    <p:sldId id="320" r:id="rId13"/>
    <p:sldId id="321" r:id="rId14"/>
    <p:sldId id="329" r:id="rId15"/>
    <p:sldId id="332" r:id="rId16"/>
    <p:sldId id="330" r:id="rId17"/>
    <p:sldId id="331" r:id="rId18"/>
    <p:sldId id="316" r:id="rId19"/>
    <p:sldId id="323" r:id="rId20"/>
    <p:sldId id="307" r:id="rId21"/>
    <p:sldId id="324" r:id="rId22"/>
    <p:sldId id="317" r:id="rId23"/>
    <p:sldId id="302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5405" autoAdjust="0"/>
  </p:normalViewPr>
  <p:slideViewPr>
    <p:cSldViewPr snapToGrid="0">
      <p:cViewPr varScale="1">
        <p:scale>
          <a:sx n="89" d="100"/>
          <a:sy n="89" d="100"/>
        </p:scale>
        <p:origin x="28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7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CE8B3F-0532-464B-8F9F-AD243F5A5712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60A300-4999-400B-BFA2-9ADEA7DFF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8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0A300-4999-400B-BFA2-9ADEA7DFFD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4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79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013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4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20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261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800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12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800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605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20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57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830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21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486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81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22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7D249F-F7DF-45C8-A1C0-DC3D612AD591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E644D7-D08C-4DCA-9115-1F0FC4D0E16B}" type="slidenum">
              <a:rPr kumimoji="0" lang="en-US" altLang="en-US" sz="1200">
                <a:solidFill>
                  <a:srgbClr val="000000"/>
                </a:solidFill>
              </a:rPr>
              <a:pPr/>
              <a:t>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691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7D249F-F7DF-45C8-A1C0-DC3D612AD591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E644D7-D08C-4DCA-9115-1F0FC4D0E16B}" type="slidenum">
              <a:rPr kumimoji="0" lang="en-US" altLang="en-US" sz="1200">
                <a:solidFill>
                  <a:srgbClr val="000000"/>
                </a:solidFill>
              </a:rPr>
              <a:pPr/>
              <a:t>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46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7D249F-F7DF-45C8-A1C0-DC3D612AD591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E644D7-D08C-4DCA-9115-1F0FC4D0E16B}" type="slidenum">
              <a:rPr kumimoji="0" lang="en-US" altLang="en-US" sz="1200">
                <a:solidFill>
                  <a:srgbClr val="000000"/>
                </a:solidFill>
              </a:rPr>
              <a:pPr/>
              <a:t>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395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05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0303CC-1CAC-4882-8072-C101ACC295F2}" type="datetime1">
              <a:rPr kumimoji="0" lang="en-US" altLang="en-US" sz="1200">
                <a:solidFill>
                  <a:srgbClr val="000000"/>
                </a:solidFill>
              </a:rPr>
              <a:pPr/>
              <a:t>3/10/2015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64D6B-C65A-4756-915A-572F9C5F1C00}" type="slidenum">
              <a:rPr kumimoji="0" lang="en-US" altLang="en-US" sz="1200">
                <a:solidFill>
                  <a:srgbClr val="000000"/>
                </a:solidFill>
              </a:rPr>
              <a:pPr/>
              <a:t>10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39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1" y="1708150"/>
            <a:ext cx="12196233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3860800" cy="60182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657601" y="427038"/>
            <a:ext cx="8532284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588000" y="1752600"/>
            <a:ext cx="6096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9DCFA-399F-4E00-95B9-6C2C5203A03C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82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AEC6D-3035-4019-9674-BAF0DFA3F79A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47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609600"/>
            <a:ext cx="2032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9200" y="609600"/>
            <a:ext cx="5892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CD4D-2860-4C35-9EFE-D56E91CAF7BA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87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1" y="1708150"/>
            <a:ext cx="12196233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3860800" cy="60182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657601" y="427038"/>
            <a:ext cx="8532284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588000" y="1752600"/>
            <a:ext cx="6096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9DCFA-399F-4E00-95B9-6C2C5203A03C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400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809C-F005-44EF-A590-797CC107AE8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48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9F34A-0614-4E66-A769-9928E1BACD3F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12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7995C-42EB-4685-9E5A-B5E5F5EBC3F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455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ECE94-8689-4D7B-966C-D2A2025D64F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32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B79FA-74F9-4575-B24E-B5090244A178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508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98CF0-5223-47ED-B32F-0C1F3F39FF10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976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66F2A-7453-4392-9D39-18E17B74E8D2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91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809C-F005-44EF-A590-797CC107AE8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880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0942-A23E-448E-A402-4F658C467858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683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AEC6D-3035-4019-9674-BAF0DFA3F79A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286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609600"/>
            <a:ext cx="2032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9200" y="609600"/>
            <a:ext cx="5892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CD4D-2860-4C35-9EFE-D56E91CAF7BA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757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1" y="1708150"/>
            <a:ext cx="12196233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3860800" cy="60182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657601" y="427038"/>
            <a:ext cx="8532284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588000" y="1752600"/>
            <a:ext cx="6096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9DCFA-399F-4E00-95B9-6C2C5203A03C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5742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809C-F005-44EF-A590-797CC107AE8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41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9F34A-0614-4E66-A769-9928E1BACD3F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4327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7995C-42EB-4685-9E5A-B5E5F5EBC3F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6341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ECE94-8689-4D7B-966C-D2A2025D64F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539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B79FA-74F9-4575-B24E-B5090244A178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1144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98CF0-5223-47ED-B32F-0C1F3F39FF10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4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9F34A-0614-4E66-A769-9928E1BACD3F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045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66F2A-7453-4392-9D39-18E17B74E8D2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66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0942-A23E-448E-A402-4F658C467858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1540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AEC6D-3035-4019-9674-BAF0DFA3F79A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4497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609600"/>
            <a:ext cx="2032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9200" y="609600"/>
            <a:ext cx="5892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CD4D-2860-4C35-9EFE-D56E91CAF7BA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14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7995C-42EB-4685-9E5A-B5E5F5EBC3F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5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ECE94-8689-4D7B-966C-D2A2025D64F6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53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B79FA-74F9-4575-B24E-B5090244A178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2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98CF0-5223-47ED-B32F-0C1F3F39FF10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5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66F2A-7453-4392-9D39-18E17B74E8D2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35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9966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0942-A23E-448E-A402-4F658C467858}" type="slidenum">
              <a:rPr lang="en-US" altLang="en-US">
                <a:solidFill>
                  <a:srgbClr val="FF9966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5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3860800" cy="60182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59200" y="609600"/>
            <a:ext cx="812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59200" y="1981200"/>
            <a:ext cx="8128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996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9966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9F8C4CD-744B-44B5-BE48-F396D8D7D812}" type="slidenum">
              <a:rPr kumimoji="1" lang="en-US" altLang="en-US">
                <a:solidFill>
                  <a:srgbClr val="FF9966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69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3860800" cy="60182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59200" y="609600"/>
            <a:ext cx="812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59200" y="1981200"/>
            <a:ext cx="8128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996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9966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9F8C4CD-744B-44B5-BE48-F396D8D7D812}" type="slidenum">
              <a:rPr kumimoji="1" lang="en-US" altLang="en-US">
                <a:solidFill>
                  <a:srgbClr val="FF9966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43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3860800" cy="60182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99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59200" y="609600"/>
            <a:ext cx="812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59200" y="1981200"/>
            <a:ext cx="8128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996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9966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9F8C4CD-744B-44B5-BE48-F396D8D7D812}" type="slidenum">
              <a:rPr kumimoji="1" lang="en-US" altLang="en-US">
                <a:solidFill>
                  <a:srgbClr val="FF9966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en-US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99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/bibliographic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share.illinoisheartland.org/?q=node/41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366" y="2075792"/>
            <a:ext cx="10499834" cy="2559269"/>
          </a:xfrm>
        </p:spPr>
        <p:txBody>
          <a:bodyPr/>
          <a:lstStyle/>
          <a:p>
            <a:pPr algn="ctr"/>
            <a:r>
              <a:rPr lang="en-US" sz="9600" dirty="0" smtClean="0"/>
              <a:t>Subject fields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7366" y="3752192"/>
            <a:ext cx="10499834" cy="2343807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i="1" dirty="0" smtClean="0"/>
              <a:t>MARC tag 6XX</a:t>
            </a:r>
          </a:p>
        </p:txBody>
      </p:sp>
    </p:spTree>
    <p:extLst>
      <p:ext uri="{BB962C8B-B14F-4D97-AF65-F5344CB8AC3E}">
        <p14:creationId xmlns:p14="http://schemas.microsoft.com/office/powerpoint/2010/main" val="157832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609600"/>
            <a:ext cx="10263351" cy="838200"/>
          </a:xfrm>
        </p:spPr>
        <p:txBody>
          <a:bodyPr/>
          <a:lstStyle/>
          <a:p>
            <a:pPr algn="ctr"/>
            <a:r>
              <a:rPr lang="en-US" altLang="en-US" dirty="0" smtClean="0"/>
              <a:t>Subfield 2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799"/>
            <a:ext cx="11114691" cy="5254557"/>
          </a:xfrm>
        </p:spPr>
        <p:txBody>
          <a:bodyPr/>
          <a:lstStyle/>
          <a:p>
            <a:r>
              <a:rPr lang="en-US" dirty="0" smtClean="0"/>
              <a:t>Some common thesauri</a:t>
            </a:r>
          </a:p>
          <a:p>
            <a:pPr lvl="1"/>
            <a:r>
              <a:rPr lang="en-US" dirty="0" err="1" smtClean="0"/>
              <a:t>bidex</a:t>
            </a:r>
            <a:r>
              <a:rPr lang="en-US" dirty="0" smtClean="0"/>
              <a:t>--</a:t>
            </a:r>
            <a:r>
              <a:rPr lang="en-US" dirty="0" err="1" smtClean="0"/>
              <a:t>Bilindex</a:t>
            </a:r>
            <a:r>
              <a:rPr lang="en-US" dirty="0"/>
              <a:t>: </a:t>
            </a:r>
            <a:r>
              <a:rPr lang="en-US" dirty="0" smtClean="0"/>
              <a:t>bilingual </a:t>
            </a:r>
            <a:r>
              <a:rPr lang="en-US" dirty="0"/>
              <a:t>Spanish-English subject heading list </a:t>
            </a:r>
          </a:p>
          <a:p>
            <a:pPr lvl="1"/>
            <a:r>
              <a:rPr lang="en-US" dirty="0" err="1"/>
              <a:t>bisacsh</a:t>
            </a:r>
            <a:r>
              <a:rPr lang="en-US" dirty="0"/>
              <a:t>—BISAC subject headings </a:t>
            </a:r>
            <a:endParaRPr lang="en-US" dirty="0" smtClean="0"/>
          </a:p>
          <a:p>
            <a:pPr lvl="1"/>
            <a:r>
              <a:rPr lang="en-US" dirty="0" smtClean="0"/>
              <a:t>fast—Facet application of subject terminology</a:t>
            </a:r>
          </a:p>
          <a:p>
            <a:pPr lvl="1"/>
            <a:r>
              <a:rPr lang="en-US" b="1" dirty="0" err="1" smtClean="0"/>
              <a:t>gsafd</a:t>
            </a:r>
            <a:r>
              <a:rPr lang="en-US" b="1" dirty="0" smtClean="0"/>
              <a:t>--Guidelines </a:t>
            </a:r>
            <a:r>
              <a:rPr lang="en-US" b="1" dirty="0"/>
              <a:t>on subject access to individual works of fiction, drama, </a:t>
            </a:r>
            <a:r>
              <a:rPr lang="en-US" b="1" dirty="0" err="1"/>
              <a:t>etc</a:t>
            </a:r>
            <a:r>
              <a:rPr lang="en-US" b="1" dirty="0"/>
              <a:t> </a:t>
            </a:r>
            <a:r>
              <a:rPr lang="en-US" b="1" dirty="0" smtClean="0"/>
              <a:t>(AKA the “little red book”)</a:t>
            </a:r>
          </a:p>
          <a:p>
            <a:pPr lvl="1"/>
            <a:r>
              <a:rPr lang="en-US" b="1" dirty="0" err="1" smtClean="0"/>
              <a:t>lcgft</a:t>
            </a:r>
            <a:r>
              <a:rPr lang="en-US" b="1" dirty="0" smtClean="0"/>
              <a:t>--Library </a:t>
            </a:r>
            <a:r>
              <a:rPr lang="en-US" b="1" dirty="0"/>
              <a:t>of Congress genre/form terms for library and archival materials </a:t>
            </a:r>
            <a:endParaRPr lang="en-US" b="1" dirty="0" smtClean="0"/>
          </a:p>
          <a:p>
            <a:pPr lvl="1"/>
            <a:r>
              <a:rPr lang="en-US" b="1" dirty="0" smtClean="0"/>
              <a:t>local—LCSH term used as a local subject heading</a:t>
            </a:r>
          </a:p>
          <a:p>
            <a:pPr lvl="1"/>
            <a:r>
              <a:rPr lang="en-US" dirty="0" err="1" smtClean="0"/>
              <a:t>migfg</a:t>
            </a:r>
            <a:r>
              <a:rPr lang="en-US" dirty="0" smtClean="0"/>
              <a:t>—Moving image genre/form guide</a:t>
            </a:r>
          </a:p>
          <a:p>
            <a:pPr lvl="1"/>
            <a:r>
              <a:rPr lang="en-US" dirty="0" err="1" smtClean="0"/>
              <a:t>lcsh</a:t>
            </a:r>
            <a:r>
              <a:rPr lang="en-US" dirty="0" smtClean="0"/>
              <a:t>-</a:t>
            </a:r>
            <a:r>
              <a:rPr lang="en-US" dirty="0"/>
              <a:t>- Library of Congress subject headings </a:t>
            </a:r>
            <a:endParaRPr lang="en-US" dirty="0" smtClean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657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311286"/>
            <a:ext cx="10263351" cy="680936"/>
          </a:xfrm>
        </p:spPr>
        <p:txBody>
          <a:bodyPr/>
          <a:lstStyle/>
          <a:p>
            <a:pPr algn="ctr"/>
            <a:r>
              <a:rPr lang="en-US" altLang="en-US" dirty="0" smtClean="0"/>
              <a:t>Subfield 2—cont.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992223"/>
            <a:ext cx="11114691" cy="5710134"/>
          </a:xfrm>
        </p:spPr>
        <p:txBody>
          <a:bodyPr/>
          <a:lstStyle/>
          <a:p>
            <a:r>
              <a:rPr lang="en-US" dirty="0" smtClean="0"/>
              <a:t>Thesauri retained in Polaris</a:t>
            </a:r>
          </a:p>
          <a:p>
            <a:pPr lvl="1"/>
            <a:r>
              <a:rPr lang="en-US" b="1" dirty="0" err="1" smtClean="0"/>
              <a:t>gsafd</a:t>
            </a:r>
            <a:r>
              <a:rPr lang="en-US" b="1" dirty="0" smtClean="0"/>
              <a:t>-</a:t>
            </a:r>
            <a:r>
              <a:rPr lang="en-US" b="1" dirty="0"/>
              <a:t>- Guidelines on subject access to individual works of fiction, drama, </a:t>
            </a:r>
            <a:r>
              <a:rPr lang="en-US" b="1" dirty="0" err="1"/>
              <a:t>etc</a:t>
            </a:r>
            <a:r>
              <a:rPr lang="en-US" b="1" dirty="0"/>
              <a:t> </a:t>
            </a:r>
            <a:r>
              <a:rPr lang="en-US" b="1" dirty="0" smtClean="0"/>
              <a:t>(AKA the “little red book”)</a:t>
            </a:r>
          </a:p>
          <a:p>
            <a:pPr lvl="2"/>
            <a:r>
              <a:rPr lang="en-US" dirty="0" smtClean="0"/>
              <a:t>Used in records for works of fiction</a:t>
            </a:r>
          </a:p>
          <a:p>
            <a:pPr lvl="2"/>
            <a:r>
              <a:rPr lang="en-US" dirty="0" smtClean="0"/>
              <a:t>No longer used in records for moving images</a:t>
            </a:r>
          </a:p>
          <a:p>
            <a:pPr lvl="1"/>
            <a:r>
              <a:rPr lang="en-US" b="1" dirty="0" err="1" smtClean="0"/>
              <a:t>lcgft</a:t>
            </a:r>
            <a:r>
              <a:rPr lang="en-US" b="1" dirty="0" smtClean="0"/>
              <a:t>--</a:t>
            </a:r>
            <a:r>
              <a:rPr lang="en-US" b="1" dirty="0"/>
              <a:t> Library of Congress genre/form terms for library and archival materials </a:t>
            </a:r>
            <a:endParaRPr lang="en-US" b="1" dirty="0" smtClean="0"/>
          </a:p>
          <a:p>
            <a:pPr lvl="2"/>
            <a:r>
              <a:rPr lang="en-US" dirty="0" smtClean="0"/>
              <a:t>Used in records for moving images, cookbooks, cartographic material, law material, and some headings for audiobooks </a:t>
            </a:r>
          </a:p>
          <a:p>
            <a:pPr lvl="2"/>
            <a:r>
              <a:rPr lang="en-US" dirty="0" smtClean="0"/>
              <a:t>LC is in the process of adding headings for music and literature—more to come on this</a:t>
            </a:r>
          </a:p>
          <a:p>
            <a:pPr lvl="1"/>
            <a:r>
              <a:rPr lang="en-US" b="1" dirty="0" smtClean="0"/>
              <a:t>local—LCSH term used as a local subject heading</a:t>
            </a:r>
          </a:p>
          <a:p>
            <a:pPr lvl="2"/>
            <a:r>
              <a:rPr lang="en-US" dirty="0" smtClean="0"/>
              <a:t>Use only if approved as a SHARE local subject heading</a:t>
            </a:r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8101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311286"/>
            <a:ext cx="10263351" cy="680936"/>
          </a:xfrm>
        </p:spPr>
        <p:txBody>
          <a:bodyPr/>
          <a:lstStyle/>
          <a:p>
            <a:pPr algn="ctr"/>
            <a:r>
              <a:rPr lang="en-US" altLang="en-US" dirty="0" smtClean="0"/>
              <a:t>Names used as subjects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992223"/>
            <a:ext cx="11114691" cy="5710134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50000"/>
              <a:buFont typeface="Monotype Sorts" pitchFamily="2" charset="2"/>
              <a:buChar char="n"/>
            </a:pPr>
            <a:r>
              <a:rPr lang="en-US" dirty="0" smtClean="0"/>
              <a:t>Parallel construction—similar coding </a:t>
            </a:r>
            <a:r>
              <a:rPr lang="en-US" dirty="0"/>
              <a:t>for names </a:t>
            </a:r>
            <a:r>
              <a:rPr lang="en-US" dirty="0" smtClean="0"/>
              <a:t>in </a:t>
            </a:r>
            <a:r>
              <a:rPr lang="en-US" dirty="0"/>
              <a:t>1XX, 6XX, 7XX, and 8XX fields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Personal name as main entry—100 </a:t>
            </a:r>
            <a:endParaRPr lang="en-US" dirty="0"/>
          </a:p>
          <a:p>
            <a:pPr lvl="2"/>
            <a:r>
              <a:rPr lang="en-US" dirty="0" smtClean="0"/>
              <a:t>Personal name as subject –600 </a:t>
            </a:r>
          </a:p>
          <a:p>
            <a:pPr lvl="2"/>
            <a:r>
              <a:rPr lang="en-US" dirty="0" smtClean="0"/>
              <a:t>Personal name as added entry—700</a:t>
            </a:r>
          </a:p>
          <a:p>
            <a:pPr lvl="2"/>
            <a:r>
              <a:rPr lang="en-US" dirty="0" smtClean="0"/>
              <a:t>Personal name in author/title series—800</a:t>
            </a:r>
          </a:p>
          <a:p>
            <a:pPr lvl="2"/>
            <a:r>
              <a:rPr lang="en-US" dirty="0" smtClean="0"/>
              <a:t>Corporate body/conference as </a:t>
            </a:r>
            <a:r>
              <a:rPr lang="en-US" dirty="0"/>
              <a:t>main </a:t>
            </a:r>
            <a:r>
              <a:rPr lang="en-US" dirty="0" smtClean="0"/>
              <a:t>entry—110/111 </a:t>
            </a:r>
            <a:endParaRPr lang="en-US" dirty="0"/>
          </a:p>
          <a:p>
            <a:pPr lvl="2"/>
            <a:r>
              <a:rPr lang="en-US" dirty="0"/>
              <a:t>Corporate body/conference </a:t>
            </a:r>
            <a:r>
              <a:rPr lang="en-US" dirty="0" smtClean="0"/>
              <a:t>as </a:t>
            </a:r>
            <a:r>
              <a:rPr lang="en-US" dirty="0"/>
              <a:t>subject –</a:t>
            </a:r>
            <a:r>
              <a:rPr lang="en-US" dirty="0" smtClean="0"/>
              <a:t>610/611 </a:t>
            </a:r>
            <a:endParaRPr lang="en-US" dirty="0"/>
          </a:p>
          <a:p>
            <a:pPr lvl="2"/>
            <a:r>
              <a:rPr lang="en-US" dirty="0"/>
              <a:t>Corporate body/conference </a:t>
            </a:r>
            <a:r>
              <a:rPr lang="en-US" dirty="0" smtClean="0"/>
              <a:t>as </a:t>
            </a:r>
            <a:r>
              <a:rPr lang="en-US" dirty="0"/>
              <a:t>added </a:t>
            </a:r>
            <a:r>
              <a:rPr lang="en-US" dirty="0" smtClean="0"/>
              <a:t>entry—710/711</a:t>
            </a:r>
            <a:endParaRPr lang="en-US" dirty="0"/>
          </a:p>
          <a:p>
            <a:pPr lvl="2"/>
            <a:r>
              <a:rPr lang="en-US" dirty="0"/>
              <a:t>Corporate body/conference </a:t>
            </a:r>
            <a:r>
              <a:rPr lang="en-US" dirty="0" smtClean="0"/>
              <a:t>in </a:t>
            </a:r>
            <a:r>
              <a:rPr lang="en-US" dirty="0"/>
              <a:t>author/title </a:t>
            </a:r>
            <a:r>
              <a:rPr lang="en-US" dirty="0" smtClean="0"/>
              <a:t>series—810/811</a:t>
            </a:r>
            <a:endParaRPr lang="en-US" dirty="0"/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82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9076" y="311287"/>
            <a:ext cx="10263351" cy="680936"/>
          </a:xfrm>
        </p:spPr>
        <p:txBody>
          <a:bodyPr/>
          <a:lstStyle/>
          <a:p>
            <a:pPr algn="ctr"/>
            <a:r>
              <a:rPr lang="en-US" altLang="en-US" dirty="0" smtClean="0"/>
              <a:t>Example 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992223"/>
            <a:ext cx="11114691" cy="5710134"/>
          </a:xfrm>
        </p:spPr>
        <p:txBody>
          <a:bodyPr/>
          <a:lstStyle/>
          <a:p>
            <a:endParaRPr lang="en-US" dirty="0" smtClean="0"/>
          </a:p>
          <a:p>
            <a:pPr marL="914400" lvl="2" indent="0">
              <a:buNone/>
            </a:pPr>
            <a:endParaRPr lang="en-US" alt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947" y="1193631"/>
            <a:ext cx="9254198" cy="4701331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 bwMode="auto">
          <a:xfrm>
            <a:off x="1241947" y="1193631"/>
            <a:ext cx="1880632" cy="605985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147865" y="4221804"/>
            <a:ext cx="2052536" cy="573932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7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311286"/>
            <a:ext cx="10263351" cy="680936"/>
          </a:xfrm>
        </p:spPr>
        <p:txBody>
          <a:bodyPr/>
          <a:lstStyle/>
          <a:p>
            <a:pPr algn="ctr"/>
            <a:r>
              <a:rPr lang="en-US" altLang="en-US" dirty="0" smtClean="0"/>
              <a:t>Names used as subjects—(cont.)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992222"/>
            <a:ext cx="11114691" cy="5710135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Family </a:t>
            </a:r>
            <a:r>
              <a:rPr lang="en-US" dirty="0"/>
              <a:t>names</a:t>
            </a:r>
          </a:p>
          <a:p>
            <a:pPr lvl="1"/>
            <a:r>
              <a:rPr lang="en-US" dirty="0"/>
              <a:t>Under AACR, could only be used as subject</a:t>
            </a:r>
          </a:p>
          <a:p>
            <a:pPr lvl="1"/>
            <a:r>
              <a:rPr lang="en-US" dirty="0"/>
              <a:t>RDA allows use as main or added entry (creator) </a:t>
            </a:r>
          </a:p>
          <a:p>
            <a:pPr lvl="2"/>
            <a:r>
              <a:rPr lang="en-US" dirty="0"/>
              <a:t>MARC tag 600, 1</a:t>
            </a:r>
            <a:r>
              <a:rPr lang="en-US" baseline="30000" dirty="0"/>
              <a:t>st</a:t>
            </a:r>
            <a:r>
              <a:rPr lang="en-US" dirty="0"/>
              <a:t> indicator </a:t>
            </a:r>
            <a:r>
              <a:rPr lang="en-US" dirty="0" smtClean="0"/>
              <a:t>3</a:t>
            </a:r>
          </a:p>
          <a:p>
            <a:r>
              <a:rPr lang="en-US" dirty="0" smtClean="0"/>
              <a:t>Fictitious characters</a:t>
            </a:r>
          </a:p>
          <a:p>
            <a:pPr lvl="1"/>
            <a:r>
              <a:rPr lang="en-US" dirty="0" smtClean="0"/>
              <a:t>Under AACR, were considered topical subjects rather than names</a:t>
            </a:r>
          </a:p>
          <a:p>
            <a:pPr lvl="2"/>
            <a:r>
              <a:rPr lang="en-US" dirty="0" smtClean="0"/>
              <a:t>Coded in MARC tag 650 with qualifier (Fictitious character)</a:t>
            </a:r>
          </a:p>
          <a:p>
            <a:pPr lvl="1"/>
            <a:r>
              <a:rPr lang="en-US" dirty="0" smtClean="0"/>
              <a:t>Under RDA, fictitious characters can be considered names </a:t>
            </a:r>
          </a:p>
          <a:p>
            <a:pPr lvl="2"/>
            <a:r>
              <a:rPr lang="en-US" dirty="0" smtClean="0"/>
              <a:t>Coded in MARC tag 600 </a:t>
            </a:r>
            <a:endParaRPr lang="en-US" dirty="0"/>
          </a:p>
          <a:p>
            <a:pPr lvl="2"/>
            <a:r>
              <a:rPr lang="en-US" dirty="0" smtClean="0"/>
              <a:t>Some are still coded only as subjects—check the authority record</a:t>
            </a:r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5101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311286"/>
            <a:ext cx="10263351" cy="680936"/>
          </a:xfrm>
        </p:spPr>
        <p:txBody>
          <a:bodyPr/>
          <a:lstStyle/>
          <a:p>
            <a:pPr algn="ctr"/>
            <a:r>
              <a:rPr lang="en-US" altLang="en-US" dirty="0" smtClean="0"/>
              <a:t>Genre and form terms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992223"/>
            <a:ext cx="11114691" cy="571013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May be coded as 650 or 655, depending on use</a:t>
            </a:r>
          </a:p>
          <a:p>
            <a:pPr lvl="1"/>
            <a:r>
              <a:rPr lang="en-US" dirty="0" smtClean="0"/>
              <a:t>If the resource is </a:t>
            </a:r>
            <a:r>
              <a:rPr lang="en-US" i="1" u="sng" dirty="0" smtClean="0"/>
              <a:t>about:</a:t>
            </a:r>
            <a:endParaRPr lang="en-US" dirty="0" smtClean="0"/>
          </a:p>
          <a:p>
            <a:pPr lvl="2"/>
            <a:r>
              <a:rPr lang="en-US" dirty="0" smtClean="0"/>
              <a:t>Code as a topical subject heading in 650</a:t>
            </a:r>
          </a:p>
          <a:p>
            <a:pPr lvl="2"/>
            <a:r>
              <a:rPr lang="en-US" dirty="0" smtClean="0"/>
              <a:t>Example: Title of </a:t>
            </a:r>
            <a:r>
              <a:rPr lang="en-US" dirty="0"/>
              <a:t>resource: </a:t>
            </a:r>
            <a:r>
              <a:rPr lang="en-US" i="1" dirty="0"/>
              <a:t>Classical traditions in science fiction </a:t>
            </a:r>
            <a:endParaRPr lang="en-US" i="1" dirty="0" smtClean="0"/>
          </a:p>
          <a:p>
            <a:pPr lvl="3"/>
            <a:r>
              <a:rPr lang="en-US" dirty="0" smtClean="0"/>
              <a:t>650 ^0 </a:t>
            </a:r>
            <a:r>
              <a:rPr lang="en-US" b="1" dirty="0" smtClean="0"/>
              <a:t>$</a:t>
            </a:r>
            <a:r>
              <a:rPr lang="en-US" b="1" dirty="0" err="1" smtClean="0"/>
              <a:t>a</a:t>
            </a:r>
            <a:r>
              <a:rPr lang="en-US" dirty="0" err="1" smtClean="0"/>
              <a:t>Science</a:t>
            </a:r>
            <a:r>
              <a:rPr lang="en-US" dirty="0" smtClean="0"/>
              <a:t> fiction.</a:t>
            </a:r>
          </a:p>
          <a:p>
            <a:pPr lvl="1"/>
            <a:r>
              <a:rPr lang="en-US" dirty="0" smtClean="0"/>
              <a:t>If the resource </a:t>
            </a:r>
            <a:r>
              <a:rPr lang="en-US" i="1" u="sng" dirty="0" smtClean="0"/>
              <a:t>is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Code as genre or form term in 655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indicator 0 or 7, depending on thesaurus and/or usage</a:t>
            </a:r>
          </a:p>
          <a:p>
            <a:pPr lvl="3"/>
            <a:r>
              <a:rPr lang="en-US" dirty="0" smtClean="0"/>
              <a:t>If using 2</a:t>
            </a:r>
            <a:r>
              <a:rPr lang="en-US" baseline="30000" dirty="0" smtClean="0"/>
              <a:t>nd</a:t>
            </a:r>
            <a:r>
              <a:rPr lang="en-US" dirty="0" smtClean="0"/>
              <a:t> indicator 7, must also have subfield 2 </a:t>
            </a:r>
          </a:p>
          <a:p>
            <a:pPr lvl="2"/>
            <a:r>
              <a:rPr lang="en-US" dirty="0" smtClean="0"/>
              <a:t>Example: Title of resource (book): </a:t>
            </a:r>
            <a:r>
              <a:rPr lang="en-US" i="1" dirty="0" smtClean="0"/>
              <a:t>Flash Gordon on the Planet Mongo  </a:t>
            </a:r>
            <a:endParaRPr lang="en-US" i="1" dirty="0"/>
          </a:p>
          <a:p>
            <a:pPr lvl="3"/>
            <a:r>
              <a:rPr lang="en-US" dirty="0" smtClean="0"/>
              <a:t>655 ^7 </a:t>
            </a:r>
            <a:r>
              <a:rPr lang="en-US" b="1" dirty="0" smtClean="0"/>
              <a:t>$</a:t>
            </a:r>
            <a:r>
              <a:rPr lang="en-US" b="1" dirty="0" err="1" smtClean="0"/>
              <a:t>a</a:t>
            </a:r>
            <a:r>
              <a:rPr lang="en-US" dirty="0" err="1" smtClean="0"/>
              <a:t>Science</a:t>
            </a:r>
            <a:r>
              <a:rPr lang="en-US" dirty="0" smtClean="0"/>
              <a:t> fiction.</a:t>
            </a:r>
            <a:r>
              <a:rPr lang="en-US" b="1" dirty="0" smtClean="0"/>
              <a:t>$2</a:t>
            </a:r>
            <a:r>
              <a:rPr lang="en-US" dirty="0" smtClean="0"/>
              <a:t>gsafd</a:t>
            </a:r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22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609600"/>
            <a:ext cx="10263351" cy="838200"/>
          </a:xfrm>
        </p:spPr>
        <p:txBody>
          <a:bodyPr/>
          <a:lstStyle/>
          <a:p>
            <a:pPr algn="ctr"/>
            <a:r>
              <a:rPr lang="en-US" altLang="en-US" dirty="0" smtClean="0"/>
              <a:t>SHARE cataloging standard—use and retention of subject headings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800"/>
            <a:ext cx="11114691" cy="5016062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following types of heading will be used/retained in bibliographic records:</a:t>
            </a:r>
          </a:p>
          <a:p>
            <a:pPr lvl="1"/>
            <a:r>
              <a:rPr lang="en-US" sz="2200" dirty="0" smtClean="0"/>
              <a:t>LCSH</a:t>
            </a:r>
            <a:r>
              <a:rPr lang="en-US" sz="2200" dirty="0"/>
              <a:t>, </a:t>
            </a:r>
            <a:r>
              <a:rPr lang="en-US" sz="2200" dirty="0" err="1"/>
              <a:t>lcgft</a:t>
            </a:r>
            <a:r>
              <a:rPr lang="en-US" sz="2200" dirty="0"/>
              <a:t>, </a:t>
            </a:r>
            <a:r>
              <a:rPr lang="en-US" sz="2200" dirty="0" err="1" smtClean="0"/>
              <a:t>gsafd</a:t>
            </a:r>
            <a:endParaRPr lang="en-US" sz="2400" dirty="0"/>
          </a:p>
          <a:p>
            <a:pPr lvl="1"/>
            <a:r>
              <a:rPr lang="en-US" sz="2200" dirty="0"/>
              <a:t>LC children’s headings if different than the adult </a:t>
            </a:r>
            <a:r>
              <a:rPr lang="en-US" sz="2200" dirty="0" smtClean="0"/>
              <a:t>heading</a:t>
            </a:r>
            <a:endParaRPr lang="en-US" sz="2400" dirty="0"/>
          </a:p>
          <a:p>
            <a:pPr lvl="1"/>
            <a:r>
              <a:rPr lang="en-US" sz="2200" dirty="0"/>
              <a:t>Approved local subject headings in MARC tag </a:t>
            </a:r>
            <a:r>
              <a:rPr lang="en-US" sz="2200" dirty="0" smtClean="0"/>
              <a:t>690</a:t>
            </a:r>
            <a:endParaRPr lang="en-US" sz="2400" dirty="0"/>
          </a:p>
          <a:p>
            <a:pPr lvl="1"/>
            <a:r>
              <a:rPr lang="en-US" sz="2200" dirty="0"/>
              <a:t>Approved local </a:t>
            </a:r>
            <a:r>
              <a:rPr lang="en-US" sz="2200" dirty="0" smtClean="0"/>
              <a:t>genre/form </a:t>
            </a:r>
            <a:r>
              <a:rPr lang="en-US" sz="2200" dirty="0"/>
              <a:t>headings in MARC tag 655 (coded local in subfield 2</a:t>
            </a:r>
            <a:r>
              <a:rPr lang="en-US" sz="2200" dirty="0" smtClean="0"/>
              <a:t>)</a:t>
            </a:r>
            <a:endParaRPr lang="en-US" sz="2400" dirty="0"/>
          </a:p>
          <a:p>
            <a:pPr lvl="1"/>
            <a:r>
              <a:rPr lang="en-US" sz="2200" dirty="0"/>
              <a:t>Medical subject headings (</a:t>
            </a:r>
            <a:r>
              <a:rPr lang="en-US" sz="2200" dirty="0" err="1"/>
              <a:t>MeSH</a:t>
            </a:r>
            <a:r>
              <a:rPr lang="en-US" sz="2200" dirty="0" smtClean="0"/>
              <a:t>)</a:t>
            </a:r>
            <a:endParaRPr lang="en-US" sz="2400" dirty="0"/>
          </a:p>
          <a:p>
            <a:pPr lvl="1"/>
            <a:r>
              <a:rPr lang="en-US" sz="2200" dirty="0"/>
              <a:t>Foreign language subject headings if they are the same as the language of the item being </a:t>
            </a:r>
            <a:r>
              <a:rPr lang="en-US" sz="2200" dirty="0" smtClean="0"/>
              <a:t>cataloged. For </a:t>
            </a:r>
            <a:r>
              <a:rPr lang="en-US" sz="2200" dirty="0" err="1"/>
              <a:t>videorecordings</a:t>
            </a:r>
            <a:r>
              <a:rPr lang="en-US" sz="2200" dirty="0"/>
              <a:t>, this includes the main language track </a:t>
            </a:r>
            <a:r>
              <a:rPr lang="en-US" sz="2200" dirty="0" smtClean="0"/>
              <a:t>and </a:t>
            </a:r>
            <a:r>
              <a:rPr lang="en-US" sz="2200" dirty="0"/>
              <a:t>any dubbed language </a:t>
            </a:r>
            <a:r>
              <a:rPr lang="en-US" sz="2200" dirty="0" smtClean="0"/>
              <a:t>tracks</a:t>
            </a:r>
            <a:r>
              <a:rPr lang="en-US" sz="2200" dirty="0"/>
              <a:t>. This does not include languages of </a:t>
            </a:r>
            <a:r>
              <a:rPr lang="en-US" sz="2200" dirty="0" smtClean="0"/>
              <a:t>subtitles. Do </a:t>
            </a:r>
            <a:r>
              <a:rPr lang="en-US" sz="2200" dirty="0"/>
              <a:t>not add foreign language subject </a:t>
            </a:r>
            <a:r>
              <a:rPr lang="en-US" sz="2200" dirty="0" smtClean="0"/>
              <a:t>headings </a:t>
            </a:r>
            <a:r>
              <a:rPr lang="en-US" sz="2200" dirty="0"/>
              <a:t>if they aren’t already in the record. </a:t>
            </a:r>
          </a:p>
          <a:p>
            <a:pPr marL="0" indent="0">
              <a:buNone/>
            </a:pPr>
            <a:endParaRPr lang="en-US" altLang="en-US" sz="2600" dirty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607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609600"/>
            <a:ext cx="10263351" cy="838200"/>
          </a:xfrm>
        </p:spPr>
        <p:txBody>
          <a:bodyPr/>
          <a:lstStyle/>
          <a:p>
            <a:pPr algn="ctr"/>
            <a:r>
              <a:rPr lang="en-US" altLang="en-US" dirty="0" smtClean="0"/>
              <a:t>SHARE cataloging standard—use and retention of subject headings (cont.)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111" y="1447799"/>
            <a:ext cx="11439727" cy="5215647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following types of subject headings will be deleted from records in </a:t>
            </a:r>
            <a:r>
              <a:rPr lang="en-US" sz="2400" dirty="0" smtClean="0"/>
              <a:t>Polaris:</a:t>
            </a:r>
            <a:endParaRPr lang="en-US" sz="2400" dirty="0"/>
          </a:p>
          <a:p>
            <a:pPr lvl="1"/>
            <a:r>
              <a:rPr lang="en-US" sz="2200" dirty="0" smtClean="0"/>
              <a:t>Sears heading</a:t>
            </a:r>
            <a:r>
              <a:rPr lang="en-US" sz="2400" dirty="0" smtClean="0"/>
              <a:t>s</a:t>
            </a:r>
            <a:endParaRPr lang="en-US" sz="2400" dirty="0"/>
          </a:p>
          <a:p>
            <a:pPr lvl="1"/>
            <a:r>
              <a:rPr lang="en-US" sz="2200" dirty="0"/>
              <a:t>Any heading from a thesaurus </a:t>
            </a:r>
            <a:r>
              <a:rPr lang="en-US" sz="2200" u="sng" dirty="0"/>
              <a:t>other</a:t>
            </a:r>
            <a:r>
              <a:rPr lang="en-US" sz="2200" dirty="0"/>
              <a:t> than </a:t>
            </a:r>
            <a:r>
              <a:rPr lang="en-US" sz="2200" dirty="0" err="1"/>
              <a:t>lcgft</a:t>
            </a:r>
            <a:r>
              <a:rPr lang="en-US" sz="2200" dirty="0"/>
              <a:t> or </a:t>
            </a:r>
            <a:r>
              <a:rPr lang="en-US" sz="2200" dirty="0" err="1"/>
              <a:t>gsafd</a:t>
            </a:r>
            <a:r>
              <a:rPr lang="en-US" sz="2200" dirty="0"/>
              <a:t> (i.e., </a:t>
            </a:r>
            <a:r>
              <a:rPr lang="en-US" sz="2200" dirty="0" err="1"/>
              <a:t>migfg</a:t>
            </a:r>
            <a:r>
              <a:rPr lang="en-US" sz="2200" dirty="0"/>
              <a:t>, </a:t>
            </a:r>
            <a:r>
              <a:rPr lang="en-US" sz="2200" dirty="0" err="1"/>
              <a:t>bisach</a:t>
            </a:r>
            <a:r>
              <a:rPr lang="en-US" sz="2200" dirty="0"/>
              <a:t>, </a:t>
            </a:r>
            <a:r>
              <a:rPr lang="en-US" sz="2200" dirty="0" smtClean="0"/>
              <a:t>fast</a:t>
            </a:r>
            <a:r>
              <a:rPr lang="en-US" sz="2400" dirty="0"/>
              <a:t>, </a:t>
            </a:r>
            <a:r>
              <a:rPr lang="en-US" sz="2200" dirty="0" smtClean="0"/>
              <a:t>etc</a:t>
            </a:r>
            <a:r>
              <a:rPr lang="en-US" sz="2200" dirty="0"/>
              <a:t>.</a:t>
            </a:r>
            <a:r>
              <a:rPr lang="en-US" sz="2400" dirty="0"/>
              <a:t>) </a:t>
            </a:r>
          </a:p>
          <a:p>
            <a:pPr lvl="1"/>
            <a:r>
              <a:rPr lang="en-US" sz="2200" dirty="0"/>
              <a:t>Foreign language subject headings if they are different than the language of the item being </a:t>
            </a:r>
            <a:r>
              <a:rPr lang="en-US" sz="2200" dirty="0" smtClean="0"/>
              <a:t>cataloged. For </a:t>
            </a:r>
            <a:r>
              <a:rPr lang="en-US" sz="2200" dirty="0" err="1"/>
              <a:t>videorecordings</a:t>
            </a:r>
            <a:r>
              <a:rPr lang="en-US" sz="2200" dirty="0"/>
              <a:t>, delete foreign language subject </a:t>
            </a:r>
            <a:r>
              <a:rPr lang="en-US" sz="2200" dirty="0" smtClean="0"/>
              <a:t>headings </a:t>
            </a:r>
            <a:r>
              <a:rPr lang="en-US" sz="2200" dirty="0"/>
              <a:t>for the language(s) of </a:t>
            </a:r>
            <a:r>
              <a:rPr lang="en-US" sz="2200" dirty="0" smtClean="0"/>
              <a:t>subtitles</a:t>
            </a:r>
          </a:p>
          <a:p>
            <a:r>
              <a:rPr lang="en-US" sz="2400" dirty="0" smtClean="0"/>
              <a:t>Subject headings in records for juvenile material</a:t>
            </a:r>
          </a:p>
          <a:p>
            <a:pPr lvl="1"/>
            <a:r>
              <a:rPr lang="en-US" sz="2200" dirty="0"/>
              <a:t>LC adult subject headings will be used with juvenile </a:t>
            </a:r>
            <a:r>
              <a:rPr lang="en-US" sz="2200" dirty="0" smtClean="0"/>
              <a:t>subdivisions</a:t>
            </a:r>
          </a:p>
          <a:p>
            <a:pPr lvl="1"/>
            <a:r>
              <a:rPr lang="en-US" sz="2200" dirty="0" smtClean="0"/>
              <a:t>LC </a:t>
            </a:r>
            <a:r>
              <a:rPr lang="en-US" sz="2200" dirty="0"/>
              <a:t>children’s </a:t>
            </a:r>
            <a:r>
              <a:rPr lang="en-US" sz="2200" dirty="0" smtClean="0"/>
              <a:t>headings </a:t>
            </a:r>
            <a:r>
              <a:rPr lang="en-US" sz="2200" dirty="0"/>
              <a:t>will be used/retained only if they are different from the adult </a:t>
            </a:r>
            <a:r>
              <a:rPr lang="en-US" sz="2200" dirty="0" smtClean="0"/>
              <a:t>heading</a:t>
            </a:r>
          </a:p>
          <a:p>
            <a:pPr lvl="1"/>
            <a:r>
              <a:rPr lang="en-US" sz="2200" dirty="0" smtClean="0"/>
              <a:t>Do </a:t>
            </a:r>
            <a:r>
              <a:rPr lang="en-US" sz="2200" dirty="0"/>
              <a:t>not use the subdivision </a:t>
            </a:r>
            <a:r>
              <a:rPr lang="en-US" sz="2200" i="1" dirty="0" smtClean="0"/>
              <a:t>Juvenile sound recordings</a:t>
            </a:r>
            <a:r>
              <a:rPr lang="en-US" sz="2200" dirty="0" smtClean="0"/>
              <a:t> in records for juvenile audiobooks. Use </a:t>
            </a:r>
            <a:r>
              <a:rPr lang="en-US" sz="2200" dirty="0"/>
              <a:t>the subdivision </a:t>
            </a:r>
            <a:r>
              <a:rPr lang="en-US" sz="2200" i="1" dirty="0" smtClean="0"/>
              <a:t>Juvenile fiction </a:t>
            </a:r>
            <a:r>
              <a:rPr lang="en-US" sz="2200" dirty="0" smtClean="0"/>
              <a:t>or </a:t>
            </a:r>
            <a:r>
              <a:rPr lang="en-US" sz="2200" i="1" dirty="0" smtClean="0"/>
              <a:t>Juvenile literature </a:t>
            </a:r>
            <a:r>
              <a:rPr lang="en-US" sz="2200" dirty="0" smtClean="0"/>
              <a:t>as </a:t>
            </a:r>
            <a:r>
              <a:rPr lang="en-US" sz="2200" dirty="0"/>
              <a:t>appropriate</a:t>
            </a:r>
          </a:p>
          <a:p>
            <a:pPr lvl="1"/>
            <a:endParaRPr lang="en-US" sz="2200" dirty="0"/>
          </a:p>
          <a:p>
            <a:pPr marL="0" indent="0">
              <a:buNone/>
            </a:pPr>
            <a:endParaRPr lang="en-US" altLang="en-US" sz="2600" dirty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94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198408"/>
            <a:ext cx="10263351" cy="1249392"/>
          </a:xfrm>
        </p:spPr>
        <p:txBody>
          <a:bodyPr/>
          <a:lstStyle/>
          <a:p>
            <a:pPr algn="ctr"/>
            <a:r>
              <a:rPr lang="en-US" altLang="en-US" dirty="0" smtClean="0"/>
              <a:t>Procedures for approval of local subject headings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800"/>
            <a:ext cx="11114691" cy="5016062"/>
          </a:xfrm>
        </p:spPr>
        <p:txBody>
          <a:bodyPr/>
          <a:lstStyle/>
          <a:p>
            <a:r>
              <a:rPr lang="en-US" sz="2400" dirty="0"/>
              <a:t>Local decisions may be made for the use of subject headings in situations where the resources cannot be easily </a:t>
            </a:r>
            <a:r>
              <a:rPr lang="en-US" sz="2400" dirty="0" smtClean="0"/>
              <a:t>found </a:t>
            </a:r>
            <a:r>
              <a:rPr lang="en-US" sz="2400" dirty="0"/>
              <a:t>using available searches by Collection, Shelf Location, Material Type, etc., and no other appropriate </a:t>
            </a:r>
          </a:p>
          <a:p>
            <a:pPr marL="0" indent="0">
              <a:buNone/>
            </a:pPr>
            <a:r>
              <a:rPr lang="en-US" sz="2400" dirty="0" smtClean="0"/>
              <a:t>    heading </a:t>
            </a:r>
            <a:r>
              <a:rPr lang="en-US" sz="2400" dirty="0"/>
              <a:t>exists. These headings must be approved before being used in </a:t>
            </a:r>
            <a:r>
              <a:rPr lang="en-US" sz="2400" dirty="0" smtClean="0"/>
              <a:t>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Polaris</a:t>
            </a:r>
            <a:endParaRPr lang="en-US" sz="2400" dirty="0"/>
          </a:p>
          <a:p>
            <a:pPr lvl="1"/>
            <a:r>
              <a:rPr lang="en-US" sz="2200" dirty="0"/>
              <a:t>The SHARE Executive Council has authorized SHARE Bibliographic Services </a:t>
            </a:r>
            <a:r>
              <a:rPr lang="en-US" sz="2200" dirty="0" smtClean="0"/>
              <a:t>staff </a:t>
            </a:r>
            <a:r>
              <a:rPr lang="en-US" sz="2200" dirty="0"/>
              <a:t>to approve local subject </a:t>
            </a:r>
            <a:r>
              <a:rPr lang="en-US" sz="2200" dirty="0" smtClean="0"/>
              <a:t>headings </a:t>
            </a:r>
            <a:r>
              <a:rPr lang="en-US" sz="2200" dirty="0"/>
              <a:t>with review by the SHARE Bibliographic and Cataloging Standards Committee. A vote by the </a:t>
            </a:r>
            <a:r>
              <a:rPr lang="en-US" sz="2200" dirty="0" smtClean="0"/>
              <a:t>SHARE </a:t>
            </a:r>
            <a:r>
              <a:rPr lang="en-US" sz="2200" dirty="0"/>
              <a:t>membership is not required </a:t>
            </a:r>
          </a:p>
          <a:p>
            <a:pPr lvl="1"/>
            <a:r>
              <a:rPr lang="en-US" sz="2200" dirty="0"/>
              <a:t>Libraries may submit a request for a local subject heading through the SHARE help </a:t>
            </a:r>
            <a:r>
              <a:rPr lang="en-US" sz="2200" dirty="0" smtClean="0"/>
              <a:t>desk</a:t>
            </a:r>
            <a:endParaRPr lang="en-US" sz="2200" dirty="0"/>
          </a:p>
          <a:p>
            <a:pPr marL="0" indent="0">
              <a:buNone/>
            </a:pPr>
            <a:endParaRPr lang="en-US" altLang="en-US" sz="2600" dirty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7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198408"/>
            <a:ext cx="10263351" cy="1249392"/>
          </a:xfrm>
        </p:spPr>
        <p:txBody>
          <a:bodyPr/>
          <a:lstStyle/>
          <a:p>
            <a:pPr algn="ctr"/>
            <a:r>
              <a:rPr lang="en-US" altLang="en-US" dirty="0" smtClean="0"/>
              <a:t>Procedures for approval of local subject headings (cont.)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800"/>
            <a:ext cx="11114691" cy="5016062"/>
          </a:xfrm>
        </p:spPr>
        <p:txBody>
          <a:bodyPr/>
          <a:lstStyle/>
          <a:p>
            <a:r>
              <a:rPr lang="en-US" sz="2400" dirty="0"/>
              <a:t>Guidelines for </a:t>
            </a:r>
            <a:r>
              <a:rPr lang="en-US" sz="2400" dirty="0" smtClean="0"/>
              <a:t>approval and use of local </a:t>
            </a:r>
            <a:r>
              <a:rPr lang="en-US" sz="2400" dirty="0"/>
              <a:t>subject </a:t>
            </a:r>
            <a:r>
              <a:rPr lang="en-US" sz="2400" dirty="0" smtClean="0"/>
              <a:t>headings</a:t>
            </a:r>
            <a:endParaRPr lang="en-US" sz="2400" dirty="0"/>
          </a:p>
          <a:p>
            <a:pPr lvl="1"/>
            <a:r>
              <a:rPr lang="en-US" sz="2200" dirty="0"/>
              <a:t>A local subject heading will not be approved if an appropriate LC, MESH, </a:t>
            </a:r>
            <a:r>
              <a:rPr lang="en-US" sz="2200" dirty="0" err="1"/>
              <a:t>gsafd</a:t>
            </a:r>
            <a:r>
              <a:rPr lang="en-US" sz="2200" dirty="0"/>
              <a:t>, or </a:t>
            </a:r>
            <a:r>
              <a:rPr lang="en-US" sz="2200" dirty="0" err="1"/>
              <a:t>lcgft</a:t>
            </a:r>
            <a:r>
              <a:rPr lang="en-US" sz="2200" dirty="0"/>
              <a:t> heading is </a:t>
            </a:r>
            <a:r>
              <a:rPr lang="en-US" sz="2200" dirty="0" smtClean="0"/>
              <a:t>available</a:t>
            </a:r>
            <a:endParaRPr lang="en-US" sz="2200" dirty="0"/>
          </a:p>
          <a:p>
            <a:pPr lvl="1"/>
            <a:r>
              <a:rPr lang="en-US" sz="2200" dirty="0"/>
              <a:t>A local subject heading will not be approved </a:t>
            </a:r>
            <a:r>
              <a:rPr lang="en-US" sz="2200" dirty="0" smtClean="0"/>
              <a:t>that </a:t>
            </a:r>
            <a:r>
              <a:rPr lang="en-US" sz="2200" dirty="0"/>
              <a:t>is intended solely to identify an individual library’s </a:t>
            </a:r>
            <a:r>
              <a:rPr lang="en-US" sz="2200" dirty="0" smtClean="0"/>
              <a:t>collection </a:t>
            </a:r>
            <a:r>
              <a:rPr lang="en-US" sz="2200" dirty="0"/>
              <a:t>of a particular format (i.e., a library’s collection of DVDs</a:t>
            </a:r>
            <a:r>
              <a:rPr lang="en-US" sz="2200" dirty="0" smtClean="0"/>
              <a:t>)</a:t>
            </a:r>
            <a:endParaRPr lang="en-US" sz="2200" dirty="0"/>
          </a:p>
          <a:p>
            <a:pPr lvl="1"/>
            <a:r>
              <a:rPr lang="en-US" sz="2200" dirty="0"/>
              <a:t>A local subject heading may be approved for a special collection if an existing Collection code or Shelf </a:t>
            </a:r>
            <a:r>
              <a:rPr lang="en-US" sz="2200" dirty="0" smtClean="0"/>
              <a:t>Location </a:t>
            </a:r>
            <a:r>
              <a:rPr lang="en-US" sz="2200" dirty="0"/>
              <a:t>does not </a:t>
            </a:r>
            <a:r>
              <a:rPr lang="en-US" sz="2200" dirty="0" smtClean="0"/>
              <a:t>suffice</a:t>
            </a:r>
          </a:p>
          <a:p>
            <a:pPr lvl="1"/>
            <a:r>
              <a:rPr lang="en-US" sz="2200" dirty="0"/>
              <a:t>Add approved local subject headings as appropriate to records when they are brought in to Polaris. Do </a:t>
            </a:r>
            <a:r>
              <a:rPr lang="en-US" sz="2200" dirty="0" smtClean="0"/>
              <a:t>not </a:t>
            </a:r>
            <a:r>
              <a:rPr lang="en-US" sz="2200" dirty="0"/>
              <a:t>add them to master records in </a:t>
            </a:r>
            <a:r>
              <a:rPr lang="en-US" sz="2200" dirty="0" smtClean="0"/>
              <a:t>OCLC</a:t>
            </a:r>
            <a:endParaRPr lang="en-US" sz="2200" dirty="0"/>
          </a:p>
          <a:p>
            <a:pPr lvl="1"/>
            <a:r>
              <a:rPr lang="en-US" sz="2200" dirty="0"/>
              <a:t>Delete MARC tag 690 from other libraries out of OCLC </a:t>
            </a:r>
            <a:r>
              <a:rPr lang="en-US" sz="2200" dirty="0" smtClean="0"/>
              <a:t>records </a:t>
            </a:r>
            <a:r>
              <a:rPr lang="en-US" sz="2200" dirty="0"/>
              <a:t>before exporting the record to </a:t>
            </a:r>
            <a:r>
              <a:rPr lang="en-US" sz="2200" dirty="0" smtClean="0"/>
              <a:t>Polaris</a:t>
            </a:r>
            <a:endParaRPr lang="en-US" sz="2200" dirty="0"/>
          </a:p>
          <a:p>
            <a:pPr lvl="1"/>
            <a:endParaRPr lang="en-US" sz="2200" dirty="0"/>
          </a:p>
          <a:p>
            <a:pPr marL="0" indent="0">
              <a:buNone/>
            </a:pPr>
            <a:endParaRPr lang="en-US" altLang="en-US" sz="2600" dirty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0862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463" y="609600"/>
            <a:ext cx="10909737" cy="1143000"/>
          </a:xfrm>
        </p:spPr>
        <p:txBody>
          <a:bodyPr/>
          <a:lstStyle/>
          <a:p>
            <a:pPr algn="ctr"/>
            <a:r>
              <a:rPr lang="en-US" sz="5000" dirty="0" smtClean="0"/>
              <a:t>Definition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512" y="1752601"/>
            <a:ext cx="10476690" cy="4868916"/>
          </a:xfrm>
        </p:spPr>
        <p:txBody>
          <a:bodyPr/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800" dirty="0" smtClean="0"/>
              <a:t>Access points that tell what a resource </a:t>
            </a:r>
            <a:r>
              <a:rPr lang="en-US" sz="3800" i="1" dirty="0" smtClean="0"/>
              <a:t>is</a:t>
            </a:r>
            <a:r>
              <a:rPr lang="en-US" sz="3800" dirty="0" smtClean="0"/>
              <a:t> or what it is </a:t>
            </a:r>
            <a:r>
              <a:rPr lang="en-US" sz="3800" i="1" dirty="0" smtClean="0"/>
              <a:t>about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2954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198408"/>
            <a:ext cx="10263351" cy="1249392"/>
          </a:xfrm>
        </p:spPr>
        <p:txBody>
          <a:bodyPr/>
          <a:lstStyle/>
          <a:p>
            <a:pPr algn="ctr"/>
            <a:r>
              <a:rPr lang="en-US" altLang="en-US" dirty="0" smtClean="0"/>
              <a:t>Approved  SHARE local subject headings—as of March 3, 2015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800"/>
            <a:ext cx="11114691" cy="5016062"/>
          </a:xfrm>
        </p:spPr>
        <p:txBody>
          <a:bodyPr/>
          <a:lstStyle/>
          <a:p>
            <a:r>
              <a:rPr lang="en-US" sz="2200" dirty="0"/>
              <a:t>690       </a:t>
            </a:r>
            <a:r>
              <a:rPr lang="en-US" sz="2200" b="1" dirty="0" smtClean="0"/>
              <a:t>$</a:t>
            </a:r>
            <a:r>
              <a:rPr lang="en-US" sz="2200" b="1" dirty="0" err="1"/>
              <a:t>a</a:t>
            </a:r>
            <a:r>
              <a:rPr lang="en-US" sz="2200" dirty="0" err="1"/>
              <a:t>Coming</a:t>
            </a:r>
            <a:r>
              <a:rPr lang="en-US" sz="2200" dirty="0"/>
              <a:t> attractions.                       </a:t>
            </a:r>
          </a:p>
          <a:p>
            <a:r>
              <a:rPr lang="en-US" sz="2200" dirty="0"/>
              <a:t>                 </a:t>
            </a:r>
            <a:r>
              <a:rPr lang="en-US" sz="2200" dirty="0" smtClean="0"/>
              <a:t>   Use </a:t>
            </a:r>
            <a:r>
              <a:rPr lang="en-US" sz="2200" dirty="0"/>
              <a:t>only in on-order records</a:t>
            </a:r>
          </a:p>
          <a:p>
            <a:r>
              <a:rPr lang="en-US" sz="2200" dirty="0"/>
              <a:t>655    7  </a:t>
            </a:r>
            <a:r>
              <a:rPr lang="en-US" sz="2200" b="1" dirty="0"/>
              <a:t>$</a:t>
            </a:r>
            <a:r>
              <a:rPr lang="en-US" sz="2200" b="1" dirty="0" err="1"/>
              <a:t>a</a:t>
            </a:r>
            <a:r>
              <a:rPr lang="en-US" sz="2200" dirty="0" err="1"/>
              <a:t>Computer</a:t>
            </a:r>
            <a:r>
              <a:rPr lang="en-US" sz="2200" dirty="0"/>
              <a:t> </a:t>
            </a:r>
            <a:r>
              <a:rPr lang="en-US" sz="2200" dirty="0" smtClean="0"/>
              <a:t>games.</a:t>
            </a:r>
            <a:r>
              <a:rPr lang="en-US" sz="2200" b="1" dirty="0" smtClean="0"/>
              <a:t>$</a:t>
            </a:r>
            <a:r>
              <a:rPr lang="en-US" sz="2200" b="1" dirty="0"/>
              <a:t>2</a:t>
            </a:r>
            <a:r>
              <a:rPr lang="en-US" sz="2200" dirty="0"/>
              <a:t>local</a:t>
            </a:r>
          </a:p>
          <a:p>
            <a:r>
              <a:rPr lang="en-US" sz="2200" dirty="0"/>
              <a:t>690        </a:t>
            </a:r>
            <a:r>
              <a:rPr lang="en-US" sz="2200" b="1" dirty="0"/>
              <a:t>$</a:t>
            </a:r>
            <a:r>
              <a:rPr lang="en-US" sz="2200" b="1" dirty="0" err="1"/>
              <a:t>a</a:t>
            </a:r>
            <a:r>
              <a:rPr lang="en-US" sz="2200" dirty="0" err="1"/>
              <a:t>GoReader</a:t>
            </a:r>
            <a:r>
              <a:rPr lang="en-US" sz="2200" dirty="0"/>
              <a:t> (Preloaded audio </a:t>
            </a:r>
            <a:r>
              <a:rPr lang="en-US" sz="2200" dirty="0" smtClean="0"/>
              <a:t>player)</a:t>
            </a:r>
          </a:p>
          <a:p>
            <a:r>
              <a:rPr lang="en-US" sz="2200" dirty="0" smtClean="0"/>
              <a:t>655    7  </a:t>
            </a:r>
            <a:r>
              <a:rPr lang="en-US" sz="2200" b="1" dirty="0" smtClean="0"/>
              <a:t>$</a:t>
            </a:r>
            <a:r>
              <a:rPr lang="en-US" sz="2200" b="1" dirty="0" err="1" smtClean="0"/>
              <a:t>a</a:t>
            </a:r>
            <a:r>
              <a:rPr lang="en-US" sz="2200" dirty="0" err="1" smtClean="0"/>
              <a:t>Hand</a:t>
            </a:r>
            <a:r>
              <a:rPr lang="en-US" sz="2200" dirty="0" smtClean="0"/>
              <a:t> puppets.</a:t>
            </a:r>
            <a:r>
              <a:rPr lang="en-US" sz="2200" b="1" dirty="0" smtClean="0"/>
              <a:t>$2</a:t>
            </a:r>
            <a:r>
              <a:rPr lang="en-US" sz="2200" dirty="0" smtClean="0"/>
              <a:t>local  </a:t>
            </a:r>
          </a:p>
          <a:p>
            <a:r>
              <a:rPr lang="en-US" sz="2200" dirty="0" smtClean="0"/>
              <a:t>690        </a:t>
            </a:r>
            <a:r>
              <a:rPr lang="en-US" sz="2200" b="1" dirty="0"/>
              <a:t>$</a:t>
            </a:r>
            <a:r>
              <a:rPr lang="en-US" sz="2200" b="1" dirty="0" err="1"/>
              <a:t>a</a:t>
            </a:r>
            <a:r>
              <a:rPr lang="en-US" sz="2200" dirty="0" err="1"/>
              <a:t>Kits</a:t>
            </a:r>
            <a:r>
              <a:rPr lang="en-US" sz="2200" dirty="0"/>
              <a:t>.</a:t>
            </a:r>
          </a:p>
          <a:p>
            <a:r>
              <a:rPr lang="en-US" sz="2200" dirty="0"/>
              <a:t>		  Use only in bibliographic records that meet the definition of a kit: </a:t>
            </a:r>
          </a:p>
          <a:p>
            <a:r>
              <a:rPr lang="en-US" sz="2200" dirty="0"/>
              <a:t>                      </a:t>
            </a:r>
            <a:r>
              <a:rPr lang="en-US" sz="2200" dirty="0" smtClean="0"/>
              <a:t>“</a:t>
            </a:r>
            <a:r>
              <a:rPr lang="en-US" sz="2200" dirty="0"/>
              <a:t>an item containing two or more categories of material, no one of </a:t>
            </a:r>
          </a:p>
          <a:p>
            <a:r>
              <a:rPr lang="en-US" sz="2200" dirty="0"/>
              <a:t>                       </a:t>
            </a:r>
            <a:r>
              <a:rPr lang="en-US" sz="2200" dirty="0" smtClean="0"/>
              <a:t>which </a:t>
            </a:r>
            <a:r>
              <a:rPr lang="en-US" sz="2200" dirty="0"/>
              <a:t>is identifiable as the predominant constituent of the item” </a:t>
            </a:r>
          </a:p>
          <a:p>
            <a:r>
              <a:rPr lang="en-US" sz="2200" dirty="0"/>
              <a:t>                       </a:t>
            </a:r>
            <a:r>
              <a:rPr lang="en-US" sz="2200" dirty="0" smtClean="0"/>
              <a:t>(</a:t>
            </a:r>
            <a:r>
              <a:rPr lang="en-US" sz="2200" dirty="0"/>
              <a:t>AACR2, Appendix D)</a:t>
            </a:r>
          </a:p>
          <a:p>
            <a:r>
              <a:rPr lang="en-US" sz="2200" dirty="0"/>
              <a:t>690        </a:t>
            </a:r>
            <a:r>
              <a:rPr lang="en-US" sz="2200" b="1" dirty="0"/>
              <a:t>$</a:t>
            </a:r>
            <a:r>
              <a:rPr lang="en-US" sz="2200" b="1" dirty="0" err="1"/>
              <a:t>a</a:t>
            </a:r>
            <a:r>
              <a:rPr lang="en-US" sz="2200" dirty="0" err="1"/>
              <a:t>Larger</a:t>
            </a:r>
            <a:r>
              <a:rPr lang="en-US" sz="2200" dirty="0"/>
              <a:t> type books.</a:t>
            </a:r>
          </a:p>
          <a:p>
            <a:r>
              <a:rPr lang="en-US" sz="2200" dirty="0"/>
              <a:t>690        </a:t>
            </a:r>
            <a:r>
              <a:rPr lang="en-US" sz="2200" b="1" dirty="0"/>
              <a:t>$</a:t>
            </a:r>
            <a:r>
              <a:rPr lang="en-US" sz="2200" b="1" dirty="0" err="1"/>
              <a:t>a</a:t>
            </a:r>
            <a:r>
              <a:rPr lang="en-US" sz="2200" dirty="0" err="1"/>
              <a:t>MCGS</a:t>
            </a:r>
            <a:r>
              <a:rPr lang="en-US" sz="2200" dirty="0"/>
              <a:t> Collection.</a:t>
            </a:r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455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08538" y="315310"/>
            <a:ext cx="9130862" cy="1132490"/>
          </a:xfrm>
        </p:spPr>
        <p:txBody>
          <a:bodyPr/>
          <a:lstStyle/>
          <a:p>
            <a:pPr algn="ctr"/>
            <a:r>
              <a:rPr lang="en-US" altLang="en-US" dirty="0" smtClean="0"/>
              <a:t>For more information--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262" y="1245140"/>
            <a:ext cx="11328027" cy="5231860"/>
          </a:xfrm>
        </p:spPr>
        <p:txBody>
          <a:bodyPr/>
          <a:lstStyle/>
          <a:p>
            <a:r>
              <a:rPr lang="en-US" altLang="en-US" sz="2400" b="1" dirty="0" smtClean="0"/>
              <a:t>MARC Coding</a:t>
            </a:r>
            <a:endParaRPr lang="en-US" altLang="en-US" sz="2400" dirty="0"/>
          </a:p>
          <a:p>
            <a:pPr lvl="1"/>
            <a:r>
              <a:rPr lang="en-US" altLang="en-US" sz="2400" dirty="0" smtClean="0"/>
              <a:t>OCLC Bibliographic Formats and Standards</a:t>
            </a:r>
          </a:p>
          <a:p>
            <a:pPr lvl="2"/>
            <a:r>
              <a:rPr lang="en-US" altLang="en-US" sz="2200" dirty="0" smtClean="0"/>
              <a:t>Through </a:t>
            </a:r>
            <a:r>
              <a:rPr lang="en-US" altLang="en-US" sz="2200" dirty="0" err="1" smtClean="0"/>
              <a:t>Connexion</a:t>
            </a:r>
            <a:endParaRPr lang="en-US" altLang="en-US" sz="2200" dirty="0" smtClean="0"/>
          </a:p>
          <a:p>
            <a:pPr lvl="2"/>
            <a:r>
              <a:rPr lang="en-US" altLang="en-US" sz="2200" dirty="0" smtClean="0"/>
              <a:t>On </a:t>
            </a:r>
            <a:r>
              <a:rPr lang="en-US" altLang="en-US" sz="2200" dirty="0"/>
              <a:t>OCLC website: </a:t>
            </a:r>
            <a:r>
              <a:rPr lang="en-US" altLang="en-US" sz="2200" dirty="0" smtClean="0"/>
              <a:t>www.oclc.org/bibformats/en.html</a:t>
            </a:r>
            <a:endParaRPr lang="en-US" altLang="en-US" sz="2200" dirty="0"/>
          </a:p>
          <a:p>
            <a:pPr lvl="1"/>
            <a:r>
              <a:rPr lang="en-US" altLang="en-US" sz="2400" dirty="0" smtClean="0"/>
              <a:t>MARC21 format for bibliographic data</a:t>
            </a:r>
          </a:p>
          <a:p>
            <a:pPr lvl="2"/>
            <a:r>
              <a:rPr lang="en-US" altLang="en-US" sz="2200" dirty="0" smtClean="0"/>
              <a:t>On Library of Congress website: </a:t>
            </a:r>
            <a:r>
              <a:rPr lang="en-US" altLang="en-US" sz="2200" dirty="0" smtClean="0">
                <a:hlinkClick r:id="rId3"/>
              </a:rPr>
              <a:t>www.loc.gov/marc/bibliographic</a:t>
            </a:r>
            <a:endParaRPr lang="en-US" altLang="en-US" sz="2200" dirty="0" smtClean="0"/>
          </a:p>
          <a:p>
            <a:r>
              <a:rPr lang="en-US" altLang="en-US" sz="2400" b="1" dirty="0" smtClean="0"/>
              <a:t>Cataloging rules</a:t>
            </a:r>
          </a:p>
          <a:p>
            <a:pPr lvl="1"/>
            <a:r>
              <a:rPr lang="en-US" altLang="en-US" sz="2200" dirty="0" smtClean="0"/>
              <a:t>AACR—print</a:t>
            </a:r>
          </a:p>
          <a:p>
            <a:pPr lvl="1"/>
            <a:r>
              <a:rPr lang="en-US" altLang="en-US" sz="2200" dirty="0" smtClean="0"/>
              <a:t>RDA—print or online: www.rdatoolkit.org</a:t>
            </a:r>
          </a:p>
          <a:p>
            <a:r>
              <a:rPr lang="en-US" altLang="en-US" sz="2400" b="1" dirty="0" smtClean="0"/>
              <a:t>SHARE cataloging standards and best practices/Approved local subject headings list</a:t>
            </a:r>
          </a:p>
          <a:p>
            <a:pPr lvl="1"/>
            <a:r>
              <a:rPr lang="en-US" altLang="en-US" sz="2200" dirty="0" smtClean="0"/>
              <a:t>On the SHARE website at the Cataloging tab&gt;</a:t>
            </a:r>
            <a:r>
              <a:rPr lang="en-US" altLang="en-US" sz="2200" dirty="0" smtClean="0">
                <a:hlinkClick r:id="rId4"/>
              </a:rPr>
              <a:t>Standards and Best Practices</a:t>
            </a:r>
            <a:endParaRPr lang="en-US" altLang="en-US" sz="2200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lvl="2"/>
            <a:endParaRPr lang="en-US" altLang="en-US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632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609600"/>
            <a:ext cx="10263351" cy="838200"/>
          </a:xfrm>
        </p:spPr>
        <p:txBody>
          <a:bodyPr/>
          <a:lstStyle/>
          <a:p>
            <a:pPr algn="ctr"/>
            <a:r>
              <a:rPr lang="en-US" altLang="en-US" dirty="0" smtClean="0"/>
              <a:t>Commonly used subject heading fields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800"/>
            <a:ext cx="11114691" cy="50160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600—Personal or family name used as a subject</a:t>
            </a:r>
          </a:p>
          <a:p>
            <a:r>
              <a:rPr lang="en-US" dirty="0" smtClean="0"/>
              <a:t>610—Corporate body name used as a subject</a:t>
            </a:r>
          </a:p>
          <a:p>
            <a:r>
              <a:rPr lang="en-US" dirty="0" smtClean="0"/>
              <a:t>611—Conference or meeting name used as a subject</a:t>
            </a:r>
          </a:p>
          <a:p>
            <a:r>
              <a:rPr lang="en-US" dirty="0" smtClean="0"/>
              <a:t>630—Uniform title used as a subject</a:t>
            </a:r>
          </a:p>
          <a:p>
            <a:r>
              <a:rPr lang="en-US" dirty="0" smtClean="0"/>
              <a:t>650—Topical subject heading </a:t>
            </a:r>
          </a:p>
          <a:p>
            <a:r>
              <a:rPr lang="en-US" dirty="0" smtClean="0"/>
              <a:t>651—Geographic </a:t>
            </a:r>
            <a:r>
              <a:rPr lang="en-US" dirty="0"/>
              <a:t>subject heading </a:t>
            </a:r>
            <a:endParaRPr lang="en-US" dirty="0" smtClean="0"/>
          </a:p>
          <a:p>
            <a:r>
              <a:rPr lang="en-US" dirty="0" smtClean="0"/>
              <a:t>655—Genre </a:t>
            </a:r>
            <a:r>
              <a:rPr lang="en-US" dirty="0"/>
              <a:t>or form subject heading </a:t>
            </a:r>
            <a:endParaRPr lang="en-US" dirty="0" smtClean="0"/>
          </a:p>
          <a:p>
            <a:r>
              <a:rPr lang="en-US" dirty="0" smtClean="0"/>
              <a:t>690—Local subject heading</a:t>
            </a:r>
            <a:endParaRPr lang="en-US" dirty="0"/>
          </a:p>
          <a:p>
            <a:pPr marL="0" indent="0">
              <a:buNone/>
            </a:pPr>
            <a:endParaRPr lang="en-US" altLang="en-US" sz="2600" dirty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6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609600"/>
            <a:ext cx="10263351" cy="838200"/>
          </a:xfrm>
        </p:spPr>
        <p:txBody>
          <a:bodyPr/>
          <a:lstStyle/>
          <a:p>
            <a:pPr algn="ctr"/>
            <a:r>
              <a:rPr lang="en-US" altLang="en-US" dirty="0" smtClean="0"/>
              <a:t>Subject headings in the MARC record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800"/>
            <a:ext cx="11114691" cy="50160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sz="2600" dirty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4121"/>
          <a:stretch/>
        </p:blipFill>
        <p:spPr>
          <a:xfrm>
            <a:off x="1210969" y="2208362"/>
            <a:ext cx="9891227" cy="254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9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81527" y="609600"/>
            <a:ext cx="10263351" cy="838200"/>
          </a:xfrm>
        </p:spPr>
        <p:txBody>
          <a:bodyPr/>
          <a:lstStyle/>
          <a:p>
            <a:pPr algn="ctr"/>
            <a:r>
              <a:rPr lang="en-US" altLang="en-US" dirty="0" smtClean="0"/>
              <a:t>Subject headings in the PAC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800"/>
            <a:ext cx="11114691" cy="50160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sz="2600" dirty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6854" r="18893" b="503"/>
          <a:stretch/>
        </p:blipFill>
        <p:spPr>
          <a:xfrm>
            <a:off x="1066300" y="2286000"/>
            <a:ext cx="9893803" cy="333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30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928678" y="276045"/>
            <a:ext cx="9900745" cy="870559"/>
          </a:xfrm>
        </p:spPr>
        <p:txBody>
          <a:bodyPr/>
          <a:lstStyle/>
          <a:p>
            <a:pPr algn="ctr"/>
            <a:r>
              <a:rPr lang="en-US" altLang="en-US" dirty="0" smtClean="0"/>
              <a:t>MARC coding--Punctuation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726" y="1673156"/>
            <a:ext cx="10579814" cy="506407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No space before punctuation</a:t>
            </a:r>
          </a:p>
          <a:p>
            <a:pPr>
              <a:defRPr/>
            </a:pPr>
            <a:r>
              <a:rPr lang="en-US" altLang="en-US" dirty="0" smtClean="0"/>
              <a:t>Comma or parenthesis precedes subfield d in name headings</a:t>
            </a:r>
          </a:p>
          <a:p>
            <a:pPr>
              <a:defRPr/>
            </a:pPr>
            <a:r>
              <a:rPr lang="en-US" altLang="en-US" dirty="0" smtClean="0"/>
              <a:t>Most subject heading fields end in a period</a:t>
            </a:r>
          </a:p>
          <a:p>
            <a:pPr lvl="1">
              <a:defRPr/>
            </a:pPr>
            <a:r>
              <a:rPr lang="en-US" altLang="en-US" dirty="0" smtClean="0"/>
              <a:t>Exception: Dates that end in a dash (-) at the end of a field</a:t>
            </a:r>
          </a:p>
          <a:p>
            <a:pPr lvl="2">
              <a:defRPr/>
            </a:pPr>
            <a:r>
              <a:rPr lang="en-US" altLang="en-US" dirty="0" smtClean="0"/>
              <a:t>600 10 </a:t>
            </a:r>
            <a:r>
              <a:rPr lang="en-US" altLang="en-US" b="1" dirty="0" smtClean="0"/>
              <a:t>$</a:t>
            </a:r>
            <a:r>
              <a:rPr lang="en-US" altLang="en-US" b="1" dirty="0" err="1" smtClean="0"/>
              <a:t>a</a:t>
            </a:r>
            <a:r>
              <a:rPr lang="en-US" altLang="en-US" dirty="0" err="1" smtClean="0"/>
              <a:t>Lawrence</a:t>
            </a:r>
            <a:r>
              <a:rPr lang="en-US" altLang="en-US" dirty="0" smtClean="0"/>
              <a:t>, Jennifer,</a:t>
            </a:r>
            <a:r>
              <a:rPr lang="en-US" altLang="en-US" b="1" dirty="0" smtClean="0"/>
              <a:t>$d</a:t>
            </a:r>
            <a:r>
              <a:rPr lang="en-US" altLang="en-US" dirty="0" smtClean="0"/>
              <a:t>1990-</a:t>
            </a:r>
          </a:p>
          <a:p>
            <a:pPr lvl="1">
              <a:defRPr/>
            </a:pPr>
            <a:r>
              <a:rPr lang="en-US" altLang="en-US" dirty="0" smtClean="0"/>
              <a:t>Exception: Fields that end in a closing parenthesis</a:t>
            </a:r>
          </a:p>
          <a:p>
            <a:pPr lvl="2">
              <a:defRPr/>
            </a:pPr>
            <a:r>
              <a:rPr lang="en-US" altLang="en-US" dirty="0" smtClean="0"/>
              <a:t>690 ^^ </a:t>
            </a:r>
            <a:r>
              <a:rPr lang="en-US" altLang="en-US" b="1" dirty="0" smtClean="0"/>
              <a:t>$</a:t>
            </a:r>
            <a:r>
              <a:rPr lang="en-US" altLang="en-US" b="1" dirty="0" err="1" smtClean="0"/>
              <a:t>a</a:t>
            </a:r>
            <a:r>
              <a:rPr lang="en-US" altLang="en-US" dirty="0" err="1" smtClean="0"/>
              <a:t>GoReader</a:t>
            </a:r>
            <a:r>
              <a:rPr lang="en-US" altLang="en-US" dirty="0" smtClean="0"/>
              <a:t> (Preloaded audio player)</a:t>
            </a:r>
          </a:p>
          <a:p>
            <a:pPr lvl="1">
              <a:defRPr/>
            </a:pPr>
            <a:r>
              <a:rPr lang="en-US" altLang="en-US" dirty="0" smtClean="0"/>
              <a:t>Exception: Fields that end with subfield 2</a:t>
            </a:r>
          </a:p>
          <a:p>
            <a:pPr lvl="2">
              <a:defRPr/>
            </a:pPr>
            <a:r>
              <a:rPr lang="en-US" altLang="en-US" dirty="0" smtClean="0"/>
              <a:t>Period precedes subfield 2; no ending punctuation</a:t>
            </a:r>
          </a:p>
          <a:p>
            <a:pPr lvl="2">
              <a:defRPr/>
            </a:pPr>
            <a:r>
              <a:rPr lang="en-US" altLang="en-US" dirty="0" smtClean="0"/>
              <a:t>655 ^7 </a:t>
            </a:r>
            <a:r>
              <a:rPr lang="en-US" altLang="en-US" b="1" dirty="0" smtClean="0"/>
              <a:t>$</a:t>
            </a:r>
            <a:r>
              <a:rPr lang="en-US" altLang="en-US" b="1" dirty="0" err="1" smtClean="0"/>
              <a:t>a</a:t>
            </a:r>
            <a:r>
              <a:rPr lang="en-US" altLang="en-US" dirty="0" err="1" smtClean="0"/>
              <a:t>Mystery</a:t>
            </a:r>
            <a:r>
              <a:rPr lang="en-US" altLang="en-US" dirty="0" smtClean="0"/>
              <a:t> fiction.</a:t>
            </a:r>
            <a:r>
              <a:rPr lang="en-US" altLang="en-US" b="1" dirty="0" smtClean="0"/>
              <a:t>$2</a:t>
            </a:r>
            <a:r>
              <a:rPr lang="en-US" altLang="en-US" dirty="0" smtClean="0"/>
              <a:t>gsafd</a:t>
            </a:r>
            <a:endParaRPr lang="en-US" altLang="en-US" dirty="0"/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928678" y="276045"/>
            <a:ext cx="9900745" cy="870559"/>
          </a:xfrm>
        </p:spPr>
        <p:txBody>
          <a:bodyPr/>
          <a:lstStyle/>
          <a:p>
            <a:pPr algn="ctr"/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MARC coding—1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Indicator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726" y="1303506"/>
            <a:ext cx="10310648" cy="5433724"/>
          </a:xfrm>
        </p:spPr>
        <p:txBody>
          <a:bodyPr/>
          <a:lstStyle/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Used in tags 600, 610, and 611—names used as subjects</a:t>
            </a:r>
          </a:p>
          <a:p>
            <a:pPr lvl="1">
              <a:defRPr/>
            </a:pPr>
            <a:r>
              <a:rPr lang="en-US" altLang="en-US" dirty="0" smtClean="0"/>
              <a:t>Indicator is the same as 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indicator used with names in 1XX, 7XX, and 8XX fields </a:t>
            </a:r>
          </a:p>
          <a:p>
            <a:pPr>
              <a:defRPr/>
            </a:pPr>
            <a:r>
              <a:rPr lang="en-US" altLang="en-US" dirty="0" smtClean="0"/>
              <a:t>Used in tag 630—uniform title used as subject</a:t>
            </a:r>
          </a:p>
          <a:p>
            <a:pPr lvl="1">
              <a:defRPr/>
            </a:pPr>
            <a:r>
              <a:rPr lang="en-US" altLang="en-US" dirty="0" smtClean="0"/>
              <a:t>Use 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indicator 0; record uniform title without initial article</a:t>
            </a:r>
          </a:p>
          <a:p>
            <a:pPr>
              <a:defRPr/>
            </a:pPr>
            <a:r>
              <a:rPr lang="en-US" altLang="en-US" dirty="0" smtClean="0"/>
              <a:t>Blank in other 6XX fields</a:t>
            </a:r>
          </a:p>
          <a:p>
            <a:pPr lvl="1">
              <a:defRPr/>
            </a:pPr>
            <a:endParaRPr lang="en-US" altLang="en-US" dirty="0" smtClean="0"/>
          </a:p>
          <a:p>
            <a:pPr marL="0" indent="0">
              <a:buNone/>
              <a:defRPr/>
            </a:pPr>
            <a:endParaRPr lang="en-US" sz="2200" dirty="0" smtClean="0"/>
          </a:p>
          <a:p>
            <a:pPr marL="0" indent="0">
              <a:buNone/>
              <a:defRPr/>
            </a:pPr>
            <a:endParaRPr lang="en-US" altLang="en-US" sz="2200" dirty="0" smtClean="0"/>
          </a:p>
          <a:p>
            <a:pPr>
              <a:defRPr/>
            </a:pPr>
            <a:endParaRPr lang="en-US" altLang="en-US" sz="3200" dirty="0"/>
          </a:p>
          <a:p>
            <a:pPr marL="0" indent="0">
              <a:buNone/>
              <a:defRPr/>
            </a:pPr>
            <a:endParaRPr lang="en-US" altLang="en-US" sz="3200" dirty="0"/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928678" y="276045"/>
            <a:ext cx="9900745" cy="870559"/>
          </a:xfrm>
        </p:spPr>
        <p:txBody>
          <a:bodyPr/>
          <a:lstStyle/>
          <a:p>
            <a:pPr algn="ctr"/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MARC coding—2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indicator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726" y="930944"/>
            <a:ext cx="10310648" cy="5806286"/>
          </a:xfrm>
        </p:spPr>
        <p:txBody>
          <a:bodyPr/>
          <a:lstStyle/>
          <a:p>
            <a:pPr>
              <a:defRPr/>
            </a:pPr>
            <a:endParaRPr lang="en-US" altLang="en-US" sz="2600" dirty="0" smtClean="0"/>
          </a:p>
          <a:p>
            <a:pPr>
              <a:defRPr/>
            </a:pPr>
            <a:r>
              <a:rPr lang="en-US" altLang="en-US" dirty="0" smtClean="0"/>
              <a:t>Tells the type of subject heading</a:t>
            </a:r>
          </a:p>
          <a:p>
            <a:pPr marL="0" indent="0">
              <a:buNone/>
              <a:defRPr/>
            </a:pPr>
            <a:r>
              <a:rPr lang="en-US" altLang="en-US" sz="2200" b="1" dirty="0" smtClean="0"/>
              <a:t>0 – </a:t>
            </a:r>
            <a:r>
              <a:rPr lang="en-US" sz="2200" b="1" dirty="0"/>
              <a:t>Library of Congress subject heading</a:t>
            </a:r>
            <a:endParaRPr lang="en-US" altLang="en-US" sz="2200" b="1" dirty="0" smtClean="0"/>
          </a:p>
          <a:p>
            <a:pPr marL="0" indent="0">
              <a:buNone/>
              <a:defRPr/>
            </a:pPr>
            <a:r>
              <a:rPr lang="en-US" altLang="en-US" sz="2200" b="1" dirty="0" smtClean="0"/>
              <a:t>1 - </a:t>
            </a:r>
            <a:r>
              <a:rPr lang="en-US" sz="2200" b="1" dirty="0"/>
              <a:t>LC subject heading for children's literature</a:t>
            </a:r>
            <a:endParaRPr lang="en-US" altLang="en-US" sz="2200" b="1" dirty="0" smtClean="0"/>
          </a:p>
          <a:p>
            <a:pPr marL="0" indent="0">
              <a:buNone/>
              <a:defRPr/>
            </a:pPr>
            <a:r>
              <a:rPr lang="en-US" altLang="en-US" sz="2200" b="1" dirty="0" smtClean="0"/>
              <a:t>2 – </a:t>
            </a:r>
            <a:r>
              <a:rPr lang="en-US" sz="2200" b="1" dirty="0"/>
              <a:t>Medical subject heading</a:t>
            </a:r>
            <a:endParaRPr lang="en-US" altLang="en-US" sz="2200" b="1" dirty="0" smtClean="0"/>
          </a:p>
          <a:p>
            <a:pPr marL="0" indent="0">
              <a:buNone/>
              <a:defRPr/>
            </a:pPr>
            <a:r>
              <a:rPr lang="en-US" altLang="en-US" sz="2200" dirty="0" smtClean="0"/>
              <a:t>3 – </a:t>
            </a:r>
            <a:r>
              <a:rPr lang="en-US" sz="2200" dirty="0"/>
              <a:t>National Agricultural Library subject authority file</a:t>
            </a:r>
            <a:endParaRPr lang="en-US" altLang="en-US" sz="2200" dirty="0" smtClean="0"/>
          </a:p>
          <a:p>
            <a:pPr marL="0" indent="0">
              <a:buNone/>
              <a:defRPr/>
            </a:pPr>
            <a:r>
              <a:rPr lang="en-US" altLang="en-US" sz="2200" dirty="0" smtClean="0"/>
              <a:t>4 – </a:t>
            </a:r>
            <a:r>
              <a:rPr lang="en-US" sz="2200" dirty="0"/>
              <a:t>Source not specified</a:t>
            </a:r>
            <a:endParaRPr lang="en-US" altLang="en-US" sz="2200" dirty="0" smtClean="0"/>
          </a:p>
          <a:p>
            <a:pPr marL="0" indent="0">
              <a:buNone/>
              <a:defRPr/>
            </a:pPr>
            <a:r>
              <a:rPr lang="en-US" altLang="en-US" sz="2200" dirty="0" smtClean="0"/>
              <a:t>5 – </a:t>
            </a:r>
            <a:r>
              <a:rPr lang="en-US" sz="2200" dirty="0"/>
              <a:t>Canadian subject heading</a:t>
            </a:r>
            <a:endParaRPr lang="en-US" altLang="en-US" sz="2200" dirty="0" smtClean="0"/>
          </a:p>
          <a:p>
            <a:pPr marL="0" indent="0">
              <a:buNone/>
              <a:defRPr/>
            </a:pPr>
            <a:r>
              <a:rPr lang="en-US" altLang="en-US" sz="2200" dirty="0" smtClean="0"/>
              <a:t>6 – </a:t>
            </a:r>
            <a:r>
              <a:rPr lang="en-US" sz="2200" dirty="0" err="1"/>
              <a:t>Répertoire</a:t>
            </a:r>
            <a:r>
              <a:rPr lang="en-US" sz="2200" dirty="0"/>
              <a:t> de </a:t>
            </a:r>
            <a:r>
              <a:rPr lang="en-US" sz="2200" dirty="0" err="1"/>
              <a:t>vedettes-matière</a:t>
            </a:r>
            <a:endParaRPr lang="en-US" altLang="en-US" sz="2200" dirty="0" smtClean="0"/>
          </a:p>
          <a:p>
            <a:pPr marL="0" indent="0">
              <a:buNone/>
              <a:defRPr/>
            </a:pPr>
            <a:r>
              <a:rPr lang="en-US" altLang="en-US" sz="2200" b="1" dirty="0" smtClean="0"/>
              <a:t>7 – </a:t>
            </a:r>
            <a:r>
              <a:rPr lang="en-US" sz="2200" b="1" dirty="0"/>
              <a:t>Source is specified in subfield ‡2</a:t>
            </a:r>
            <a:endParaRPr lang="en-US" altLang="en-US" sz="2200" b="1" dirty="0" smtClean="0"/>
          </a:p>
          <a:p>
            <a:pPr marL="0" indent="0">
              <a:buNone/>
              <a:defRPr/>
            </a:pPr>
            <a:r>
              <a:rPr lang="en-US" altLang="en-US" sz="2200" dirty="0" smtClean="0"/>
              <a:t>8 - </a:t>
            </a:r>
            <a:r>
              <a:rPr lang="en-US" sz="2200" dirty="0"/>
              <a:t>Sears subject </a:t>
            </a:r>
            <a:r>
              <a:rPr lang="en-US" sz="2200" dirty="0" smtClean="0"/>
              <a:t>heading</a:t>
            </a:r>
          </a:p>
          <a:p>
            <a:pPr marL="0" indent="0">
              <a:buNone/>
              <a:defRPr/>
            </a:pPr>
            <a:r>
              <a:rPr lang="en-US" altLang="en-US" sz="2200" dirty="0" smtClean="0"/>
              <a:t>Blank in MARC </a:t>
            </a:r>
            <a:r>
              <a:rPr lang="en-US" altLang="en-US" sz="2200" dirty="0"/>
              <a:t>tag 690</a:t>
            </a:r>
          </a:p>
          <a:p>
            <a:pPr marL="0" indent="0">
              <a:buNone/>
              <a:defRPr/>
            </a:pPr>
            <a:endParaRPr lang="en-US" sz="2200" dirty="0" smtClean="0"/>
          </a:p>
          <a:p>
            <a:pPr marL="0" indent="0">
              <a:buNone/>
              <a:defRPr/>
            </a:pPr>
            <a:endParaRPr lang="en-US" altLang="en-US" sz="2200" dirty="0" smtClean="0"/>
          </a:p>
          <a:p>
            <a:pPr>
              <a:defRPr/>
            </a:pPr>
            <a:endParaRPr lang="en-US" altLang="en-US" sz="3200" dirty="0"/>
          </a:p>
          <a:p>
            <a:pPr marL="0" indent="0">
              <a:buNone/>
              <a:defRPr/>
            </a:pPr>
            <a:endParaRPr lang="en-US" altLang="en-US" sz="3200" dirty="0"/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3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0165" y="609600"/>
            <a:ext cx="10263351" cy="838200"/>
          </a:xfrm>
        </p:spPr>
        <p:txBody>
          <a:bodyPr/>
          <a:lstStyle/>
          <a:p>
            <a:pPr algn="ctr"/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indicator 7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275" y="1447800"/>
            <a:ext cx="11114691" cy="50160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Definition: Source specified in subfield 2</a:t>
            </a:r>
          </a:p>
          <a:p>
            <a:r>
              <a:rPr lang="en-US" dirty="0" smtClean="0"/>
              <a:t>Subfield 2 tells what thesaurus (list) the heading is from</a:t>
            </a:r>
          </a:p>
          <a:p>
            <a:pPr lvl="1"/>
            <a:r>
              <a:rPr lang="en-US" dirty="0" smtClean="0"/>
              <a:t>Usually abbreviated, but not always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altLang="en-US" dirty="0" smtClean="0"/>
              <a:t>	</a:t>
            </a:r>
          </a:p>
          <a:p>
            <a:pPr lvl="2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340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Default Design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1402</Words>
  <Application>Microsoft Office PowerPoint</Application>
  <PresentationFormat>Widescreen</PresentationFormat>
  <Paragraphs>240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Narrow</vt:lpstr>
      <vt:lpstr>Calibri</vt:lpstr>
      <vt:lpstr>Monotype Sorts</vt:lpstr>
      <vt:lpstr>Times New Roman</vt:lpstr>
      <vt:lpstr>Default Design</vt:lpstr>
      <vt:lpstr>1_Default Design</vt:lpstr>
      <vt:lpstr>5_Default Design</vt:lpstr>
      <vt:lpstr>Subject fields</vt:lpstr>
      <vt:lpstr>Definition</vt:lpstr>
      <vt:lpstr>Commonly used subject heading fields</vt:lpstr>
      <vt:lpstr>Subject headings in the MARC record</vt:lpstr>
      <vt:lpstr>Subject headings in the PAC</vt:lpstr>
      <vt:lpstr>MARC coding--Punctuation</vt:lpstr>
      <vt:lpstr> MARC coding—1st Indicator </vt:lpstr>
      <vt:lpstr> MARC coding—2nd indicator </vt:lpstr>
      <vt:lpstr>2nd indicator 7 </vt:lpstr>
      <vt:lpstr>Subfield 2 </vt:lpstr>
      <vt:lpstr>Subfield 2—cont. </vt:lpstr>
      <vt:lpstr>Names used as subjects </vt:lpstr>
      <vt:lpstr>Example  </vt:lpstr>
      <vt:lpstr>Names used as subjects—(cont.) </vt:lpstr>
      <vt:lpstr>Genre and form terms </vt:lpstr>
      <vt:lpstr>SHARE cataloging standard—use and retention of subject headings</vt:lpstr>
      <vt:lpstr>SHARE cataloging standard—use and retention of subject headings (cont.)</vt:lpstr>
      <vt:lpstr>Procedures for approval of local subject headings</vt:lpstr>
      <vt:lpstr>Procedures for approval of local subject headings (cont.)</vt:lpstr>
      <vt:lpstr>Approved  SHARE local subject headings—as of March 3, 2015</vt:lpstr>
      <vt:lpstr>For more information--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Edie Elliott</dc:creator>
  <cp:lastModifiedBy>Edie Elliott</cp:lastModifiedBy>
  <cp:revision>190</cp:revision>
  <cp:lastPrinted>2015-02-06T21:41:01Z</cp:lastPrinted>
  <dcterms:created xsi:type="dcterms:W3CDTF">2014-08-08T16:30:25Z</dcterms:created>
  <dcterms:modified xsi:type="dcterms:W3CDTF">2015-03-10T16:26:36Z</dcterms:modified>
</cp:coreProperties>
</file>