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5"/>
  </p:handoutMasterIdLst>
  <p:sldIdLst>
    <p:sldId id="256" r:id="rId2"/>
    <p:sldId id="259" r:id="rId3"/>
    <p:sldId id="271" r:id="rId4"/>
    <p:sldId id="257" r:id="rId5"/>
    <p:sldId id="258" r:id="rId6"/>
    <p:sldId id="272" r:id="rId7"/>
    <p:sldId id="261" r:id="rId8"/>
    <p:sldId id="278" r:id="rId9"/>
    <p:sldId id="262" r:id="rId10"/>
    <p:sldId id="270" r:id="rId11"/>
    <p:sldId id="263" r:id="rId12"/>
    <p:sldId id="260" r:id="rId13"/>
    <p:sldId id="266" r:id="rId14"/>
    <p:sldId id="268" r:id="rId15"/>
    <p:sldId id="273" r:id="rId16"/>
    <p:sldId id="274" r:id="rId17"/>
    <p:sldId id="275" r:id="rId18"/>
    <p:sldId id="276" r:id="rId19"/>
    <p:sldId id="277" r:id="rId20"/>
    <p:sldId id="264" r:id="rId21"/>
    <p:sldId id="265" r:id="rId22"/>
    <p:sldId id="267" r:id="rId23"/>
    <p:sldId id="269" r:id="rId2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3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FCB0861-E3BF-4D96-BBEF-6CDB574F8843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FD1AABE-1EA1-4F4B-B77B-123E50D77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15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11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38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2881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510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4117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788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474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4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5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348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6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09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34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06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3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999AB-00E6-4FE9-A6F5-E86BB8F25724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81C0C-E27D-4B30-A1A3-5CAA883E3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17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Dates in Bibliographic Records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i="1" dirty="0" smtClean="0">
                <a:solidFill>
                  <a:schemeClr val="accent1"/>
                </a:solidFill>
              </a:rPr>
              <a:t>Books</a:t>
            </a:r>
            <a:endParaRPr lang="en-US" sz="54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08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9515"/>
          </a:xfrm>
        </p:spPr>
        <p:txBody>
          <a:bodyPr/>
          <a:lstStyle/>
          <a:p>
            <a:pPr algn="ctr"/>
            <a:r>
              <a:rPr lang="en-US" dirty="0" smtClean="0"/>
              <a:t>Unless…copyright renewal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3928"/>
            <a:ext cx="8976332" cy="4751881"/>
          </a:xfrm>
        </p:spPr>
        <p:txBody>
          <a:bodyPr>
            <a:noAutofit/>
          </a:bodyPr>
          <a:lstStyle/>
          <a:p>
            <a:r>
              <a:rPr lang="en-US" sz="3200" dirty="0" smtClean="0"/>
              <a:t>Your book has: ©1945, ©renewed 1992. Which date do you use?</a:t>
            </a:r>
          </a:p>
          <a:p>
            <a:pPr lvl="1"/>
            <a:r>
              <a:rPr lang="en-US" sz="3200" dirty="0" smtClean="0"/>
              <a:t>©1945. For works copyrighted before 1978, ignore the copyright renewal date and use the original date</a:t>
            </a:r>
          </a:p>
          <a:p>
            <a:r>
              <a:rPr lang="en-US" sz="3200" dirty="0" smtClean="0"/>
              <a:t>Your book has: ©1985, ©renewed 1992. Which date do you use?</a:t>
            </a:r>
          </a:p>
          <a:p>
            <a:pPr lvl="1"/>
            <a:r>
              <a:rPr lang="en-US" sz="3200" dirty="0" smtClean="0"/>
              <a:t>©1992. For works copyrighted after 1977, use the copyright renewal date</a:t>
            </a:r>
          </a:p>
        </p:txBody>
      </p:sp>
    </p:spTree>
    <p:extLst>
      <p:ext uri="{BB962C8B-B14F-4D97-AF65-F5344CB8AC3E}">
        <p14:creationId xmlns:p14="http://schemas.microsoft.com/office/powerpoint/2010/main" val="200631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34387"/>
          </a:xfrm>
        </p:spPr>
        <p:txBody>
          <a:bodyPr/>
          <a:lstStyle/>
          <a:p>
            <a:pPr algn="ctr"/>
            <a:r>
              <a:rPr lang="en-US" dirty="0" smtClean="0"/>
              <a:t>Future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You’ve received a newly-published book by a best-selling author. The t. p. verso has ©2015. Is it okay to have a future date in a bibliographic record? </a:t>
            </a:r>
          </a:p>
          <a:p>
            <a:pPr marL="0" indent="0">
              <a:buNone/>
            </a:pPr>
            <a:endParaRPr lang="en-US" sz="3600" dirty="0" smtClean="0"/>
          </a:p>
          <a:p>
            <a:pPr lvl="1"/>
            <a:r>
              <a:rPr lang="en-US" sz="3400" dirty="0" smtClean="0"/>
              <a:t>Yes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183732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4466"/>
          </a:xfrm>
        </p:spPr>
        <p:txBody>
          <a:bodyPr/>
          <a:lstStyle/>
          <a:p>
            <a:pPr algn="ctr"/>
            <a:r>
              <a:rPr lang="en-US" dirty="0" smtClean="0"/>
              <a:t>Printing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88957"/>
            <a:ext cx="8976332" cy="445240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Your book has a publication date of 2012 and a printing date of 2013. Which date do you use for matching?</a:t>
            </a:r>
          </a:p>
          <a:p>
            <a:pPr marL="0" indent="0">
              <a:buNone/>
            </a:pPr>
            <a:endParaRPr lang="en-US" sz="3600" dirty="0" smtClean="0"/>
          </a:p>
          <a:p>
            <a:pPr lvl="1"/>
            <a:r>
              <a:rPr lang="en-US" sz="3400" dirty="0" smtClean="0"/>
              <a:t>Publication date. Printing dates are usually ignored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374159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4348"/>
          </a:xfrm>
        </p:spPr>
        <p:txBody>
          <a:bodyPr/>
          <a:lstStyle/>
          <a:p>
            <a:pPr algn="ctr"/>
            <a:r>
              <a:rPr lang="en-US" dirty="0" smtClean="0"/>
              <a:t>Unless…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3948"/>
            <a:ext cx="9201184" cy="4616969"/>
          </a:xfrm>
        </p:spPr>
        <p:txBody>
          <a:bodyPr>
            <a:normAutofit/>
          </a:bodyPr>
          <a:lstStyle/>
          <a:p>
            <a:r>
              <a:rPr lang="en-US" sz="3600" dirty="0" smtClean="0"/>
              <a:t>Your book has no publication or copyright date, but has a first printing date of 2013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3600" dirty="0" smtClean="0"/>
              <a:t>2013 may be used as an implied publication date, and will appear in the bibliographic record in brackets: [2013]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606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4544"/>
          </a:xfrm>
        </p:spPr>
        <p:txBody>
          <a:bodyPr/>
          <a:lstStyle/>
          <a:p>
            <a:pPr algn="ctr"/>
            <a:r>
              <a:rPr lang="en-US" dirty="0" smtClean="0"/>
              <a:t>Or…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3987"/>
            <a:ext cx="9710850" cy="4736892"/>
          </a:xfrm>
        </p:spPr>
        <p:txBody>
          <a:bodyPr>
            <a:normAutofit fontScale="85000" lnSpcReduction="20000"/>
          </a:bodyPr>
          <a:lstStyle/>
          <a:p>
            <a:r>
              <a:rPr lang="en-US" sz="3800" dirty="0" smtClean="0"/>
              <a:t>A printing statement implies a new publication, even if there is no publication date. Often seen with Scholastic: </a:t>
            </a:r>
            <a:r>
              <a:rPr lang="en-US" sz="3800" i="1" dirty="0"/>
              <a:t>First Scholastic printing, March </a:t>
            </a:r>
            <a:r>
              <a:rPr lang="en-US" sz="3800" i="1" dirty="0" smtClean="0"/>
              <a:t>2005</a:t>
            </a:r>
            <a:r>
              <a:rPr lang="en-US" sz="3800" dirty="0" smtClean="0"/>
              <a:t> (usually on the </a:t>
            </a:r>
            <a:r>
              <a:rPr lang="en-US" sz="3800" dirty="0" err="1" smtClean="0"/>
              <a:t>t.p</a:t>
            </a:r>
            <a:r>
              <a:rPr lang="en-US" sz="3800" dirty="0" smtClean="0"/>
              <a:t>. verso)</a:t>
            </a:r>
          </a:p>
          <a:p>
            <a:pPr marL="0" indent="0">
              <a:buNone/>
            </a:pPr>
            <a:endParaRPr lang="en-US" sz="3600" dirty="0" smtClean="0"/>
          </a:p>
          <a:p>
            <a:pPr lvl="1"/>
            <a:r>
              <a:rPr lang="en-US" sz="3800" dirty="0" smtClean="0"/>
              <a:t>First printing date may be used as an implied publication date and will appear in the bibliographic record in brackets: [2005]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6339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9377"/>
          </a:xfrm>
        </p:spPr>
        <p:txBody>
          <a:bodyPr/>
          <a:lstStyle/>
          <a:p>
            <a:pPr algn="ctr"/>
            <a:r>
              <a:rPr lang="en-US" dirty="0" smtClean="0"/>
              <a:t>What if there’s no date?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58977"/>
            <a:ext cx="9441027" cy="448238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Recorded differently in the record depending on cataloging rules used</a:t>
            </a:r>
          </a:p>
          <a:p>
            <a:pPr lvl="1"/>
            <a:r>
              <a:rPr lang="en-US" sz="3600" dirty="0" smtClean="0"/>
              <a:t>Pre-AACR: </a:t>
            </a:r>
            <a:r>
              <a:rPr lang="en-US" sz="3600" i="1" dirty="0" smtClean="0"/>
              <a:t>[</a:t>
            </a:r>
            <a:r>
              <a:rPr lang="en-US" sz="3600" i="1" dirty="0" err="1" smtClean="0"/>
              <a:t>n.d.</a:t>
            </a:r>
            <a:r>
              <a:rPr lang="en-US" sz="3600" i="1" dirty="0" smtClean="0"/>
              <a:t>]</a:t>
            </a:r>
          </a:p>
          <a:p>
            <a:pPr lvl="1"/>
            <a:r>
              <a:rPr lang="en-US" sz="3600" dirty="0" smtClean="0"/>
              <a:t>RDA: </a:t>
            </a:r>
            <a:r>
              <a:rPr lang="en-US" sz="3600" i="1" dirty="0" smtClean="0"/>
              <a:t>[Date of publication not identified]</a:t>
            </a:r>
          </a:p>
          <a:p>
            <a:pPr lvl="1"/>
            <a:r>
              <a:rPr lang="en-US" sz="3600" dirty="0" smtClean="0"/>
              <a:t>AACR: Cataloger supplies a date, entered in brackets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8210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9574"/>
          </a:xfrm>
        </p:spPr>
        <p:txBody>
          <a:bodyPr/>
          <a:lstStyle/>
          <a:p>
            <a:pPr algn="ctr"/>
            <a:r>
              <a:rPr lang="en-US" dirty="0" smtClean="0"/>
              <a:t>Cataloger-supplied dates (AACR)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59174"/>
            <a:ext cx="9740831" cy="5426439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Dates will be in brackets, and may be followed by a question mark</a:t>
            </a:r>
          </a:p>
          <a:p>
            <a:pPr lvl="1"/>
            <a:r>
              <a:rPr lang="en-US" sz="2400" dirty="0" smtClean="0"/>
              <a:t>[2012]</a:t>
            </a:r>
          </a:p>
          <a:p>
            <a:pPr lvl="1"/>
            <a:r>
              <a:rPr lang="en-US" sz="2400" dirty="0" smtClean="0"/>
              <a:t>Implied publication date based on available information, </a:t>
            </a:r>
            <a:r>
              <a:rPr lang="en-US" sz="2400" dirty="0" err="1" smtClean="0"/>
              <a:t>i.e</a:t>
            </a:r>
            <a:r>
              <a:rPr lang="en-US" sz="2400" dirty="0" smtClean="0"/>
              <a:t>, printing date</a:t>
            </a:r>
          </a:p>
          <a:p>
            <a:pPr lvl="1"/>
            <a:r>
              <a:rPr lang="en-US" sz="2400" dirty="0" smtClean="0"/>
              <a:t>[2012?]</a:t>
            </a:r>
          </a:p>
          <a:p>
            <a:pPr lvl="1"/>
            <a:r>
              <a:rPr lang="en-US" sz="2400" dirty="0" smtClean="0"/>
              <a:t>Estimated date—cataloger made their best guess</a:t>
            </a:r>
          </a:p>
          <a:p>
            <a:pPr lvl="1"/>
            <a:r>
              <a:rPr lang="en-US" sz="2400" dirty="0" smtClean="0"/>
              <a:t>[199-]</a:t>
            </a:r>
          </a:p>
          <a:p>
            <a:pPr lvl="1"/>
            <a:r>
              <a:rPr lang="en-US" sz="2400" dirty="0" smtClean="0"/>
              <a:t>Publication in the 1990s, not sure what year</a:t>
            </a:r>
          </a:p>
          <a:p>
            <a:pPr lvl="1"/>
            <a:r>
              <a:rPr lang="en-US" sz="2400" dirty="0" smtClean="0"/>
              <a:t>[19--?]</a:t>
            </a:r>
          </a:p>
          <a:p>
            <a:pPr lvl="1"/>
            <a:r>
              <a:rPr lang="en-US" sz="2400" dirty="0" smtClean="0"/>
              <a:t>Estimated publication sometime in the 1900s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316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9475"/>
          </a:xfrm>
        </p:spPr>
        <p:txBody>
          <a:bodyPr/>
          <a:lstStyle/>
          <a:p>
            <a:pPr algn="ctr"/>
            <a:r>
              <a:rPr lang="en-US" dirty="0" smtClean="0"/>
              <a:t>MARC coding for dates -- AACR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3986"/>
            <a:ext cx="9755820" cy="502170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MARC tag 260, subfield c</a:t>
            </a:r>
          </a:p>
          <a:p>
            <a:r>
              <a:rPr lang="en-US" sz="2400" dirty="0" smtClean="0"/>
              <a:t>If publication date and copyright date are the same, record only the publication date</a:t>
            </a:r>
          </a:p>
          <a:p>
            <a:pPr lvl="1"/>
            <a:r>
              <a:rPr lang="en-US" sz="2400" dirty="0" smtClean="0"/>
              <a:t>260      $</a:t>
            </a:r>
            <a:r>
              <a:rPr lang="en-US" sz="2400" dirty="0" err="1" smtClean="0"/>
              <a:t>aNew</a:t>
            </a:r>
            <a:r>
              <a:rPr lang="en-US" sz="2400" dirty="0" smtClean="0"/>
              <a:t> York :$</a:t>
            </a:r>
            <a:r>
              <a:rPr lang="en-US" sz="2400" dirty="0" err="1" smtClean="0"/>
              <a:t>bOxford</a:t>
            </a:r>
            <a:r>
              <a:rPr lang="en-US" sz="2400" dirty="0" smtClean="0"/>
              <a:t> University Press,$c2012.</a:t>
            </a:r>
          </a:p>
          <a:p>
            <a:r>
              <a:rPr lang="en-US" sz="2400" dirty="0" smtClean="0"/>
              <a:t>If publication date and copyright date are different, will often see both</a:t>
            </a:r>
          </a:p>
          <a:p>
            <a:pPr lvl="1"/>
            <a:r>
              <a:rPr lang="en-US" sz="2400" dirty="0" smtClean="0"/>
              <a:t>260      $</a:t>
            </a:r>
            <a:r>
              <a:rPr lang="en-US" sz="2400" dirty="0" err="1" smtClean="0"/>
              <a:t>aNew</a:t>
            </a:r>
            <a:r>
              <a:rPr lang="en-US" sz="2400" dirty="0" smtClean="0"/>
              <a:t> York :$</a:t>
            </a:r>
            <a:r>
              <a:rPr lang="en-US" sz="2400" dirty="0" err="1" smtClean="0"/>
              <a:t>bOxford</a:t>
            </a:r>
            <a:r>
              <a:rPr lang="en-US" sz="2400" dirty="0" smtClean="0"/>
              <a:t> University Press,$c2012, c2010.</a:t>
            </a:r>
          </a:p>
          <a:p>
            <a:pPr lvl="2"/>
            <a:r>
              <a:rPr lang="en-US" sz="2400" dirty="0" smtClean="0"/>
              <a:t>Copyright date is preceded by lower case c</a:t>
            </a:r>
            <a:r>
              <a:rPr lang="en-US" sz="2400" dirty="0"/>
              <a:t>	</a:t>
            </a:r>
            <a:endParaRPr lang="en-US" sz="2400" dirty="0" smtClean="0"/>
          </a:p>
          <a:p>
            <a:r>
              <a:rPr lang="en-US" sz="2400" dirty="0" smtClean="0"/>
              <a:t>Implied or estimated dates are in brackets</a:t>
            </a:r>
          </a:p>
          <a:p>
            <a:pPr lvl="1"/>
            <a:r>
              <a:rPr lang="en-US" sz="2400" dirty="0" smtClean="0"/>
              <a:t>260       $</a:t>
            </a:r>
            <a:r>
              <a:rPr lang="en-US" sz="2400" dirty="0" err="1" smtClean="0"/>
              <a:t>aZion</a:t>
            </a:r>
            <a:r>
              <a:rPr lang="en-US" sz="2400" dirty="0" smtClean="0"/>
              <a:t>, IL :$</a:t>
            </a:r>
            <a:r>
              <a:rPr lang="en-US" sz="2400" dirty="0" err="1" smtClean="0"/>
              <a:t>bZion</a:t>
            </a:r>
            <a:r>
              <a:rPr lang="en-US" sz="2400" dirty="0" smtClean="0"/>
              <a:t> Historical </a:t>
            </a:r>
            <a:r>
              <a:rPr lang="en-US" sz="2400" dirty="0" err="1" smtClean="0"/>
              <a:t>Society,$c</a:t>
            </a:r>
            <a:r>
              <a:rPr lang="en-US" sz="2400" dirty="0" smtClean="0"/>
              <a:t>[2005?]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55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460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MARC coding for dates -- RDA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14204"/>
            <a:ext cx="9935702" cy="5246558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MARC tag 264, subfield c</a:t>
            </a:r>
          </a:p>
          <a:p>
            <a:r>
              <a:rPr lang="en-US" sz="2400" dirty="0" smtClean="0"/>
              <a:t>Publication and copyright dates are recorded in separate fields</a:t>
            </a:r>
          </a:p>
          <a:p>
            <a:pPr lvl="1"/>
            <a:r>
              <a:rPr lang="en-US" sz="2400" dirty="0" smtClean="0"/>
              <a:t>264    1 $</a:t>
            </a:r>
            <a:r>
              <a:rPr lang="en-US" sz="2400" dirty="0" err="1" smtClean="0"/>
              <a:t>aChicago</a:t>
            </a:r>
            <a:r>
              <a:rPr lang="en-US" sz="2400" dirty="0" smtClean="0"/>
              <a:t> :$</a:t>
            </a:r>
            <a:r>
              <a:rPr lang="en-US" sz="2400" dirty="0" err="1" smtClean="0"/>
              <a:t>bLion</a:t>
            </a:r>
            <a:r>
              <a:rPr lang="en-US" sz="2400" dirty="0" smtClean="0"/>
              <a:t> Publishers,$c2012.</a:t>
            </a:r>
          </a:p>
          <a:p>
            <a:pPr lvl="1"/>
            <a:r>
              <a:rPr lang="en-US" sz="2400" dirty="0" smtClean="0"/>
              <a:t>264    4 $c©2010</a:t>
            </a:r>
          </a:p>
          <a:p>
            <a:pPr lvl="2"/>
            <a:r>
              <a:rPr lang="en-US" sz="2400" dirty="0" smtClean="0"/>
              <a:t>Copyright date is preceded by copyright symbol or the word copyright (transcribe from item)</a:t>
            </a:r>
          </a:p>
          <a:p>
            <a:pPr lvl="2"/>
            <a:r>
              <a:rPr lang="en-US" sz="2400" dirty="0" smtClean="0"/>
              <a:t>No ending punctuation</a:t>
            </a:r>
          </a:p>
          <a:p>
            <a:r>
              <a:rPr lang="en-US" sz="2400" dirty="0" smtClean="0"/>
              <a:t>Publication date is a core element in RDA. If no publication date is present, but there is a copyright date, the copyright date is recorded in brackets as an implied publication date</a:t>
            </a:r>
          </a:p>
          <a:p>
            <a:pPr lvl="1"/>
            <a:r>
              <a:rPr lang="en-US" sz="2400" dirty="0"/>
              <a:t>264    1 $</a:t>
            </a:r>
            <a:r>
              <a:rPr lang="en-US" sz="2400" dirty="0" err="1"/>
              <a:t>aChicago</a:t>
            </a:r>
            <a:r>
              <a:rPr lang="en-US" sz="2400" dirty="0"/>
              <a:t> :$</a:t>
            </a:r>
            <a:r>
              <a:rPr lang="en-US" sz="2400" dirty="0" err="1"/>
              <a:t>bLion</a:t>
            </a:r>
            <a:r>
              <a:rPr lang="en-US" sz="2400" dirty="0"/>
              <a:t> </a:t>
            </a:r>
            <a:r>
              <a:rPr lang="en-US" sz="2400" dirty="0" err="1"/>
              <a:t>Publishers,$</a:t>
            </a:r>
            <a:r>
              <a:rPr lang="en-US" sz="2400" dirty="0" err="1" smtClean="0"/>
              <a:t>c</a:t>
            </a:r>
            <a:r>
              <a:rPr lang="en-US" sz="2400" dirty="0" smtClean="0"/>
              <a:t>[2012]</a:t>
            </a:r>
            <a:endParaRPr lang="en-US" sz="2400" dirty="0"/>
          </a:p>
          <a:p>
            <a:pPr lvl="1"/>
            <a:r>
              <a:rPr lang="en-US" sz="2400" dirty="0"/>
              <a:t>264    4 $</a:t>
            </a:r>
            <a:r>
              <a:rPr lang="en-US" sz="2400" dirty="0" smtClean="0"/>
              <a:t>c©2012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943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460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MARC coding for dates – Fixed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14203"/>
            <a:ext cx="9471007" cy="532150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Coded based on the dates in 260 or 264 subfield c</a:t>
            </a:r>
          </a:p>
          <a:p>
            <a:r>
              <a:rPr lang="en-US" sz="2800" dirty="0" smtClean="0"/>
              <a:t>Type of Date (Polaris) / </a:t>
            </a:r>
            <a:r>
              <a:rPr lang="en-US" sz="2800" dirty="0" err="1" smtClean="0"/>
              <a:t>DtSt</a:t>
            </a:r>
            <a:r>
              <a:rPr lang="en-US" sz="2800" dirty="0" smtClean="0"/>
              <a:t> (OCLC)</a:t>
            </a:r>
          </a:p>
          <a:p>
            <a:pPr lvl="1"/>
            <a:r>
              <a:rPr lang="en-US" sz="2800" dirty="0" smtClean="0"/>
              <a:t>Code that categorizes type of date, i.e., </a:t>
            </a:r>
            <a:r>
              <a:rPr lang="en-US" sz="2800" i="1" dirty="0" smtClean="0"/>
              <a:t>s</a:t>
            </a:r>
            <a:r>
              <a:rPr lang="en-US" sz="2800" dirty="0" smtClean="0"/>
              <a:t> for single date, or </a:t>
            </a:r>
            <a:r>
              <a:rPr lang="en-US" sz="2800" i="1" dirty="0" smtClean="0"/>
              <a:t>t</a:t>
            </a:r>
            <a:r>
              <a:rPr lang="en-US" sz="2800" dirty="0" smtClean="0"/>
              <a:t> for publication and copyright date</a:t>
            </a:r>
          </a:p>
          <a:p>
            <a:r>
              <a:rPr lang="en-US" sz="2800" dirty="0" smtClean="0"/>
              <a:t>Date 1 and Date 2 (Polaris) / Dates (OCLC)</a:t>
            </a:r>
          </a:p>
          <a:p>
            <a:pPr lvl="1"/>
            <a:r>
              <a:rPr lang="en-US" sz="2800" dirty="0" smtClean="0"/>
              <a:t>Enter publication date in first date box</a:t>
            </a:r>
          </a:p>
          <a:p>
            <a:pPr lvl="1"/>
            <a:r>
              <a:rPr lang="en-US" sz="2800" dirty="0" smtClean="0"/>
              <a:t>Enter copyright date in second date box</a:t>
            </a:r>
          </a:p>
          <a:p>
            <a:r>
              <a:rPr lang="en-US" sz="2800" dirty="0" smtClean="0"/>
              <a:t>Check these when editing records – dates in the fixed field affect searching!</a:t>
            </a:r>
          </a:p>
          <a:p>
            <a:r>
              <a:rPr lang="en-US" sz="2800" dirty="0" smtClean="0"/>
              <a:t>Make sure the fixed field and the 260 or 264 match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93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9554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Where do you start?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976332" cy="388077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Where on a book do you usually find publication and/or copyright date information?</a:t>
            </a:r>
          </a:p>
          <a:p>
            <a:pPr marL="0" indent="0">
              <a:buNone/>
            </a:pPr>
            <a:endParaRPr lang="en-US" sz="4000" dirty="0" smtClean="0"/>
          </a:p>
          <a:p>
            <a:pPr lvl="1"/>
            <a:r>
              <a:rPr lang="en-US" sz="3600" dirty="0" smtClean="0"/>
              <a:t>Title page and/or </a:t>
            </a:r>
            <a:r>
              <a:rPr lang="en-US" sz="3600" dirty="0" err="1" smtClean="0"/>
              <a:t>t.p</a:t>
            </a:r>
            <a:r>
              <a:rPr lang="en-US" sz="3600" dirty="0" smtClean="0"/>
              <a:t>. verso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57911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4544"/>
          </a:xfrm>
        </p:spPr>
        <p:txBody>
          <a:bodyPr/>
          <a:lstStyle/>
          <a:p>
            <a:pPr algn="ctr"/>
            <a:r>
              <a:rPr lang="en-US" dirty="0" smtClean="0"/>
              <a:t>Changing dates in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84027"/>
            <a:ext cx="9306115" cy="4557336"/>
          </a:xfrm>
        </p:spPr>
        <p:txBody>
          <a:bodyPr>
            <a:normAutofit fontScale="92500"/>
          </a:bodyPr>
          <a:lstStyle/>
          <a:p>
            <a:r>
              <a:rPr lang="en-US" sz="3500" dirty="0" smtClean="0"/>
              <a:t>Your new book has a publication date of 2014. There is a CIP record in OCLC with Encoding Level 8 that matches your book except that the publication date is 2013. Is it okay to change the date in the record to match your book?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3500" dirty="0" smtClean="0"/>
              <a:t>Yes, you may upgrade a CIP record to match the item in hand. (Don’t forget the fixed field!)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35477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89416"/>
          </a:xfrm>
        </p:spPr>
        <p:txBody>
          <a:bodyPr/>
          <a:lstStyle/>
          <a:p>
            <a:pPr algn="ctr"/>
            <a:r>
              <a:rPr lang="en-US" dirty="0"/>
              <a:t>Changing dates in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499017"/>
            <a:ext cx="9456017" cy="4542346"/>
          </a:xfrm>
        </p:spPr>
        <p:txBody>
          <a:bodyPr>
            <a:normAutofit/>
          </a:bodyPr>
          <a:lstStyle/>
          <a:p>
            <a:r>
              <a:rPr lang="en-US" sz="3200" dirty="0"/>
              <a:t>Your new book has a publication</a:t>
            </a:r>
            <a:r>
              <a:rPr lang="en-US" sz="3200" dirty="0" smtClean="0"/>
              <a:t> </a:t>
            </a:r>
            <a:r>
              <a:rPr lang="en-US" sz="3200" dirty="0"/>
              <a:t>date of 2014. There is a </a:t>
            </a:r>
            <a:r>
              <a:rPr lang="en-US" sz="3200" dirty="0" smtClean="0"/>
              <a:t>full-level record </a:t>
            </a:r>
            <a:r>
              <a:rPr lang="en-US" sz="3200" dirty="0"/>
              <a:t>in OCLC with Encoding Level </a:t>
            </a:r>
            <a:r>
              <a:rPr lang="en-US" sz="3200" dirty="0" smtClean="0"/>
              <a:t>I that matches your book except that the </a:t>
            </a:r>
            <a:r>
              <a:rPr lang="en-US" sz="3200" dirty="0"/>
              <a:t>publication</a:t>
            </a:r>
            <a:r>
              <a:rPr lang="en-US" sz="3200" dirty="0" smtClean="0"/>
              <a:t> date is 2013</a:t>
            </a:r>
            <a:r>
              <a:rPr lang="en-US" sz="3200" dirty="0"/>
              <a:t>. Is it okay to change the date in the record to match your book</a:t>
            </a:r>
            <a:r>
              <a:rPr lang="en-US" sz="3200" dirty="0" smtClean="0"/>
              <a:t>?</a:t>
            </a:r>
          </a:p>
          <a:p>
            <a:pPr lvl="1"/>
            <a:endParaRPr lang="en-US" dirty="0"/>
          </a:p>
          <a:p>
            <a:pPr lvl="1"/>
            <a:r>
              <a:rPr lang="en-US" sz="3200" dirty="0" smtClean="0"/>
              <a:t>No, no, a thousand times, no!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7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9554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Unless…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500987" cy="388077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It can be determined that there truly is an error in the bibliographic record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8415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98821"/>
            <a:ext cx="9396056" cy="4242542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r>
              <a:rPr lang="en-US" sz="3600" dirty="0" smtClean="0"/>
              <a:t>Dates can be tricky – call us if you need help!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382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933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If it’s not there…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796450" cy="388077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Use the part of the item giving the most complete information (cover, caption, title page substitute, colophon, etc.)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9645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What are you looking for?</a:t>
            </a:r>
            <a:br>
              <a:rPr lang="en-US" sz="4000" dirty="0" smtClean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066273" cy="3880773"/>
          </a:xfrm>
        </p:spPr>
        <p:txBody>
          <a:bodyPr/>
          <a:lstStyle/>
          <a:p>
            <a:pPr algn="ctr"/>
            <a:r>
              <a:rPr lang="en-US" sz="3600" dirty="0" smtClean="0"/>
              <a:t>What is the first date to look for when matching?</a:t>
            </a:r>
          </a:p>
          <a:p>
            <a:pPr marL="0" indent="0" algn="ctr">
              <a:buNone/>
            </a:pPr>
            <a:endParaRPr lang="en-US" sz="3600" dirty="0" smtClean="0"/>
          </a:p>
          <a:p>
            <a:pPr lvl="1" algn="ctr"/>
            <a:r>
              <a:rPr lang="en-US" sz="3600" dirty="0" smtClean="0"/>
              <a:t>Publication date</a:t>
            </a:r>
          </a:p>
          <a:p>
            <a:pPr marL="457200" lvl="1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19229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933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What else?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8931361" cy="3880773"/>
          </a:xfrm>
        </p:spPr>
        <p:txBody>
          <a:bodyPr/>
          <a:lstStyle/>
          <a:p>
            <a:r>
              <a:rPr lang="en-US" sz="3600" dirty="0" smtClean="0"/>
              <a:t>If there is no publication date, what do you look for next?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 algn="ctr"/>
            <a:r>
              <a:rPr lang="en-US" sz="3600" dirty="0" smtClean="0"/>
              <a:t>Copyright date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7252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933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How can you tell?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933731"/>
            <a:ext cx="9261145" cy="4107631"/>
          </a:xfrm>
        </p:spPr>
        <p:txBody>
          <a:bodyPr/>
          <a:lstStyle/>
          <a:p>
            <a:r>
              <a:rPr lang="en-US" sz="3600" dirty="0" smtClean="0"/>
              <a:t>How do you know the difference between a copyright date and a publication date?</a:t>
            </a:r>
          </a:p>
          <a:p>
            <a:pPr lvl="1"/>
            <a:endParaRPr lang="en-US" dirty="0"/>
          </a:p>
          <a:p>
            <a:pPr lvl="1"/>
            <a:r>
              <a:rPr lang="en-US" sz="3600" dirty="0" smtClean="0"/>
              <a:t>Copyright symbol (©) or the word </a:t>
            </a:r>
            <a:r>
              <a:rPr lang="en-US" sz="3600" i="1" dirty="0" smtClean="0"/>
              <a:t>copyright</a:t>
            </a:r>
            <a:r>
              <a:rPr lang="en-US" sz="3600" dirty="0" smtClean="0"/>
              <a:t> in front of the date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8299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4446"/>
          </a:xfrm>
        </p:spPr>
        <p:txBody>
          <a:bodyPr/>
          <a:lstStyle/>
          <a:p>
            <a:pPr algn="ctr"/>
            <a:r>
              <a:rPr lang="en-US" dirty="0" smtClean="0"/>
              <a:t>Copyright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23869"/>
            <a:ext cx="9066273" cy="431749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Your book has a copyright date of 2010 for the text and a copyright date of 2012 for the cover illustration. Which do you use for matching?</a:t>
            </a:r>
          </a:p>
          <a:p>
            <a:pPr marL="0" indent="0">
              <a:buNone/>
            </a:pPr>
            <a:endParaRPr lang="en-US" sz="3600" dirty="0" smtClean="0"/>
          </a:p>
          <a:p>
            <a:pPr lvl="1"/>
            <a:r>
              <a:rPr lang="en-US" sz="3600" dirty="0" smtClean="0"/>
              <a:t>Copyright date of the text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3550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4525"/>
          </a:xfrm>
        </p:spPr>
        <p:txBody>
          <a:bodyPr/>
          <a:lstStyle/>
          <a:p>
            <a:pPr algn="ctr"/>
            <a:r>
              <a:rPr lang="en-US" dirty="0" smtClean="0"/>
              <a:t>Unless…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58977"/>
            <a:ext cx="9126233" cy="4482385"/>
          </a:xfrm>
        </p:spPr>
        <p:txBody>
          <a:bodyPr>
            <a:normAutofit/>
          </a:bodyPr>
          <a:lstStyle/>
          <a:p>
            <a:r>
              <a:rPr lang="en-US" sz="3800" dirty="0" smtClean="0"/>
              <a:t>There is evidence this is a new edition</a:t>
            </a:r>
            <a:endParaRPr lang="en-US" sz="3800" dirty="0"/>
          </a:p>
          <a:p>
            <a:pPr marL="0" indent="0">
              <a:buNone/>
            </a:pPr>
            <a:endParaRPr lang="en-US" sz="3600" dirty="0"/>
          </a:p>
          <a:p>
            <a:pPr lvl="1"/>
            <a:r>
              <a:rPr lang="en-US" sz="3800" dirty="0" smtClean="0"/>
              <a:t>Illustration copyright date may be used as an </a:t>
            </a:r>
            <a:r>
              <a:rPr lang="en-US" sz="3800" dirty="0"/>
              <a:t>implied publication date and will appear in the bibliographic record in brackets: [</a:t>
            </a:r>
            <a:r>
              <a:rPr lang="en-US" sz="3800" dirty="0" smtClean="0"/>
              <a:t>2012]</a:t>
            </a:r>
            <a:endParaRPr lang="en-US" sz="3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58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79357"/>
          </a:xfrm>
        </p:spPr>
        <p:txBody>
          <a:bodyPr/>
          <a:lstStyle/>
          <a:p>
            <a:pPr algn="ctr"/>
            <a:r>
              <a:rPr lang="en-US" dirty="0" smtClean="0"/>
              <a:t>Multiple copyright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Your book has no publication date, but has: ©2005, 2007, 2009. Which copyright date do you use?</a:t>
            </a:r>
          </a:p>
          <a:p>
            <a:pPr marL="0" indent="0">
              <a:buNone/>
            </a:pPr>
            <a:endParaRPr lang="en-US" sz="4000" dirty="0" smtClean="0"/>
          </a:p>
          <a:p>
            <a:pPr lvl="1"/>
            <a:r>
              <a:rPr lang="en-US" sz="3600" dirty="0" smtClean="0"/>
              <a:t>Copyright date 2009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4240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449</TotalTime>
  <Words>1018</Words>
  <Application>Microsoft Office PowerPoint</Application>
  <PresentationFormat>Widescreen</PresentationFormat>
  <Paragraphs>115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Trebuchet MS</vt:lpstr>
      <vt:lpstr>Wingdings 3</vt:lpstr>
      <vt:lpstr>Facet</vt:lpstr>
      <vt:lpstr>Dates in Bibliographic Records</vt:lpstr>
      <vt:lpstr>Where do you start?</vt:lpstr>
      <vt:lpstr>If it’s not there…</vt:lpstr>
      <vt:lpstr>What are you looking for? </vt:lpstr>
      <vt:lpstr>What else?</vt:lpstr>
      <vt:lpstr>How can you tell?</vt:lpstr>
      <vt:lpstr>Copyright dates</vt:lpstr>
      <vt:lpstr>Unless…</vt:lpstr>
      <vt:lpstr>Multiple copyright dates</vt:lpstr>
      <vt:lpstr>Unless…copyright renewal dates</vt:lpstr>
      <vt:lpstr>Future dates</vt:lpstr>
      <vt:lpstr>Printing dates</vt:lpstr>
      <vt:lpstr>Unless…</vt:lpstr>
      <vt:lpstr>Or…</vt:lpstr>
      <vt:lpstr>What if there’s no date?</vt:lpstr>
      <vt:lpstr>Cataloger-supplied dates (AACR)</vt:lpstr>
      <vt:lpstr>MARC coding for dates -- AACR</vt:lpstr>
      <vt:lpstr>MARC coding for dates -- RDA</vt:lpstr>
      <vt:lpstr>MARC coding for dates – Fixed fields</vt:lpstr>
      <vt:lpstr>Changing dates in records</vt:lpstr>
      <vt:lpstr>Changing dates in records</vt:lpstr>
      <vt:lpstr>Unless…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Dates in Bibliographic Records</dc:title>
  <dc:creator>Edie Elliott</dc:creator>
  <cp:lastModifiedBy>Nick Bennyhoff</cp:lastModifiedBy>
  <cp:revision>39</cp:revision>
  <cp:lastPrinted>2014-06-23T20:29:31Z</cp:lastPrinted>
  <dcterms:created xsi:type="dcterms:W3CDTF">2014-06-23T14:13:29Z</dcterms:created>
  <dcterms:modified xsi:type="dcterms:W3CDTF">2014-07-01T12:20:35Z</dcterms:modified>
</cp:coreProperties>
</file>